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95" r:id="rId2"/>
    <p:sldId id="270" r:id="rId3"/>
    <p:sldId id="259" r:id="rId4"/>
    <p:sldId id="298" r:id="rId5"/>
    <p:sldId id="257" r:id="rId6"/>
    <p:sldId id="299" r:id="rId7"/>
    <p:sldId id="297" r:id="rId8"/>
    <p:sldId id="300" r:id="rId9"/>
    <p:sldId id="261" r:id="rId10"/>
    <p:sldId id="301" r:id="rId11"/>
    <p:sldId id="302" r:id="rId12"/>
    <p:sldId id="303" r:id="rId13"/>
    <p:sldId id="262" r:id="rId14"/>
    <p:sldId id="293" r:id="rId15"/>
    <p:sldId id="304" r:id="rId16"/>
    <p:sldId id="294" r:id="rId17"/>
    <p:sldId id="305" r:id="rId18"/>
    <p:sldId id="306" r:id="rId19"/>
    <p:sldId id="307" r:id="rId20"/>
    <p:sldId id="308" r:id="rId21"/>
    <p:sldId id="263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000"/>
    <a:srgbClr val="00FF00"/>
    <a:srgbClr val="E9EDF4"/>
    <a:srgbClr val="DDE3EE"/>
    <a:srgbClr val="D0D8E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4" autoAdjust="0"/>
    <p:restoredTop sz="94660"/>
  </p:normalViewPr>
  <p:slideViewPr>
    <p:cSldViewPr>
      <p:cViewPr>
        <p:scale>
          <a:sx n="70" d="100"/>
          <a:sy n="70" d="100"/>
        </p:scale>
        <p:origin x="-11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FF66A-1574-4C93-B4E9-C0BDC8E5D8B4}" type="datetimeFigureOut">
              <a:rPr lang="en-US" smtClean="0"/>
              <a:pPr/>
              <a:t>7/23/2011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72AEA-9035-4A4F-876A-980EDD673C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52FD-8BD8-41C6-B89C-61D3260C7E0B}" type="datetime1">
              <a:rPr lang="en-US" smtClean="0"/>
              <a:pPr/>
              <a:t>7/23/2011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4983-62DF-44C1-88F4-A727E2DC619A}" type="datetime1">
              <a:rPr lang="en-US" smtClean="0"/>
              <a:pPr/>
              <a:t>7/23/2011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2FDC-4AB3-4462-A9DB-9F44016EE56B}" type="datetime1">
              <a:rPr lang="en-US" smtClean="0"/>
              <a:pPr/>
              <a:t>7/23/2011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9FC8-5E63-4351-9A7B-D847C1786045}" type="datetime1">
              <a:rPr lang="en-US" smtClean="0"/>
              <a:pPr/>
              <a:t>7/23/2011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71472" y="1071546"/>
            <a:ext cx="3357586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D65B-6DF0-42F0-9634-C9F20369AFBE}" type="datetime1">
              <a:rPr lang="en-US" smtClean="0"/>
              <a:pPr/>
              <a:t>7/23/2011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B502-283D-453F-B024-86AA3B7A1555}" type="datetime1">
              <a:rPr lang="en-US" smtClean="0"/>
              <a:pPr/>
              <a:t>7/23/2011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EC6D-A35B-471F-92B8-CD78DD3E2533}" type="datetime1">
              <a:rPr lang="en-US" smtClean="0"/>
              <a:pPr/>
              <a:t>7/23/2011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D8D0-33A3-44AA-8DBF-547A4F84404C}" type="datetime1">
              <a:rPr lang="en-US" smtClean="0"/>
              <a:pPr/>
              <a:t>7/23/2011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90C-D101-45AE-A957-F471E23E0B97}" type="datetime1">
              <a:rPr lang="en-US" smtClean="0"/>
              <a:pPr/>
              <a:t>7/23/2011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1A1F-5DFD-4AC9-952A-D3DD0C389AC7}" type="datetime1">
              <a:rPr lang="en-US" smtClean="0"/>
              <a:pPr/>
              <a:t>7/23/2011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F897-E4A5-491A-A693-5D93010B0B2E}" type="datetime1">
              <a:rPr lang="en-US" smtClean="0"/>
              <a:pPr/>
              <a:t>7/23/2011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E9F06-BEB9-4F96-831D-6145543E1D40}" type="datetime1">
              <a:rPr lang="en-US" smtClean="0"/>
              <a:pPr/>
              <a:t>7/23/2011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4.png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4.png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143000"/>
            <a:ext cx="7889875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accent2"/>
                </a:solidFill>
              </a:rPr>
              <a:t>Frequency Capping in Online Advertising</a:t>
            </a:r>
          </a:p>
        </p:txBody>
      </p:sp>
      <p:sp>
        <p:nvSpPr>
          <p:cNvPr id="4099" name="Rectangle 3"/>
          <p:cNvSpPr txBox="1">
            <a:spLocks noChangeArrowheads="1"/>
          </p:cNvSpPr>
          <p:nvPr/>
        </p:nvSpPr>
        <p:spPr bwMode="auto">
          <a:xfrm>
            <a:off x="2411413" y="2708275"/>
            <a:ext cx="3876675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200" b="1">
                <a:solidFill>
                  <a:schemeClr val="tx1"/>
                </a:solidFill>
              </a:rPr>
              <a:t>Moran Feldman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>
                <a:solidFill>
                  <a:schemeClr val="tx1"/>
                </a:solidFill>
              </a:rPr>
              <a:t>Technion</a:t>
            </a:r>
          </a:p>
        </p:txBody>
      </p:sp>
      <p:sp>
        <p:nvSpPr>
          <p:cNvPr id="4100" name="Rectangle 3"/>
          <p:cNvSpPr txBox="1">
            <a:spLocks noChangeArrowheads="1"/>
          </p:cNvSpPr>
          <p:nvPr/>
        </p:nvSpPr>
        <p:spPr bwMode="auto">
          <a:xfrm>
            <a:off x="571500" y="4357688"/>
            <a:ext cx="257175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6E3024"/>
                </a:solidFill>
              </a:rPr>
              <a:t>Joint work with:</a:t>
            </a:r>
          </a:p>
        </p:txBody>
      </p:sp>
      <p:sp>
        <p:nvSpPr>
          <p:cNvPr id="4101" name="Rectangle 3"/>
          <p:cNvSpPr txBox="1">
            <a:spLocks noChangeArrowheads="1"/>
          </p:cNvSpPr>
          <p:nvPr/>
        </p:nvSpPr>
        <p:spPr bwMode="auto">
          <a:xfrm>
            <a:off x="571500" y="4868863"/>
            <a:ext cx="8248650" cy="1224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 dirty="0" smtClean="0"/>
              <a:t>Niv Buchbinder</a:t>
            </a:r>
            <a:r>
              <a:rPr lang="en-US" sz="2800" dirty="0" smtClean="0">
                <a:solidFill>
                  <a:schemeClr val="tx1"/>
                </a:solidFill>
              </a:rPr>
              <a:t>,</a:t>
            </a:r>
            <a:r>
              <a:rPr lang="en-US" sz="2800" dirty="0">
                <a:solidFill>
                  <a:schemeClr val="tx1"/>
                </a:solidFill>
              </a:rPr>
              <a:t>	</a:t>
            </a:r>
            <a:r>
              <a:rPr lang="en-US" sz="2800" dirty="0" smtClean="0">
                <a:solidFill>
                  <a:schemeClr val="tx1"/>
                </a:solidFill>
              </a:rPr>
              <a:t>	</a:t>
            </a:r>
            <a:r>
              <a:rPr lang="en-US" sz="2800" dirty="0" smtClean="0"/>
              <a:t>The Open University of Israel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Arpita Ghosh,</a:t>
            </a:r>
            <a:r>
              <a:rPr lang="en-US" sz="2800" dirty="0">
                <a:solidFill>
                  <a:schemeClr val="tx1"/>
                </a:solidFill>
              </a:rPr>
              <a:t>	</a:t>
            </a:r>
            <a:r>
              <a:rPr lang="en-US" sz="2800" dirty="0" smtClean="0">
                <a:solidFill>
                  <a:schemeClr val="tx1"/>
                </a:solidFill>
              </a:rPr>
              <a:t>	Yahoo! Research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 dirty="0" smtClean="0"/>
              <a:t>Joseph (Seffi) Naor,	Technion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Allows to assume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= 1 for all advertisers.</a:t>
            </a:r>
          </a:p>
          <a:p>
            <a:pPr>
              <a:buNone/>
            </a:pPr>
            <a:r>
              <a:rPr lang="en-US" b="1" u="sng" dirty="0" smtClean="0"/>
              <a:t>Description</a:t>
            </a:r>
          </a:p>
          <a:p>
            <a:r>
              <a:rPr lang="en-US" dirty="0" smtClean="0"/>
              <a:t>Divide advertiser </a:t>
            </a:r>
            <a:r>
              <a:rPr lang="en-US" i="1" dirty="0" err="1" smtClean="0"/>
              <a:t>i</a:t>
            </a:r>
            <a:r>
              <a:rPr lang="en-US" dirty="0" smtClean="0"/>
              <a:t> to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r>
              <a:rPr lang="en-US" dirty="0" smtClean="0"/>
              <a:t> advertisers with demand of </a:t>
            </a:r>
            <a:r>
              <a:rPr lang="en-US" dirty="0" smtClean="0">
                <a:sym typeface="Symbol"/>
              </a:rPr>
              <a:t>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i</a:t>
            </a:r>
            <a:r>
              <a:rPr lang="en-US" dirty="0" smtClean="0"/>
              <a:t>/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r>
              <a:rPr lang="en-US" dirty="0" smtClean="0">
                <a:sym typeface="Symbol"/>
              </a:rPr>
              <a:t> and 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i</a:t>
            </a:r>
            <a:r>
              <a:rPr lang="en-US" dirty="0" smtClean="0"/>
              <a:t>/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r>
              <a:rPr lang="en-US" dirty="0" smtClean="0">
                <a:sym typeface="Symbol"/>
              </a:rPr>
              <a:t>,</a:t>
            </a:r>
            <a:r>
              <a:rPr lang="en-US" dirty="0" smtClean="0"/>
              <a:t> and frequency cap of 1.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All impressions assigned by the algorithm to a new advertiser resulting from advertiser </a:t>
            </a:r>
            <a:r>
              <a:rPr lang="en-US" i="1" dirty="0" err="1" smtClean="0"/>
              <a:t>i</a:t>
            </a:r>
            <a:r>
              <a:rPr lang="en-US" dirty="0" smtClean="0"/>
              <a:t> is assigned “in reality” to advertiser </a:t>
            </a:r>
            <a:r>
              <a:rPr lang="en-US" i="1" dirty="0" err="1" smtClean="0"/>
              <a:t>i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Note that both demand and frequency capping constraints of original advertiser are always respected.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71604" y="3212976"/>
            <a:ext cx="2000264" cy="128588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71670" y="3556895"/>
            <a:ext cx="9717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err="1" smtClean="0">
                <a:solidFill>
                  <a:schemeClr val="bg1"/>
                </a:solidFill>
              </a:rPr>
              <a:t>f</a:t>
            </a:r>
            <a:r>
              <a:rPr lang="en-US" sz="3200" i="1" baseline="-25000" dirty="0" err="1" smtClean="0">
                <a:solidFill>
                  <a:schemeClr val="bg1"/>
                </a:solidFill>
              </a:rPr>
              <a:t>i</a:t>
            </a:r>
            <a:r>
              <a:rPr lang="en-US" sz="3200" i="1" dirty="0" smtClean="0">
                <a:solidFill>
                  <a:schemeClr val="bg1"/>
                </a:solidFill>
              </a:rPr>
              <a:t> = 3</a:t>
            </a:r>
            <a:endParaRPr lang="en-US" sz="3200" i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71604" y="3212976"/>
            <a:ext cx="642942" cy="1285884"/>
          </a:xfrm>
          <a:prstGeom prst="rect">
            <a:avLst/>
          </a:prstGeom>
          <a:ln w="57150"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14546" y="3212976"/>
            <a:ext cx="642942" cy="1285884"/>
          </a:xfrm>
          <a:prstGeom prst="rect">
            <a:avLst/>
          </a:prstGeom>
          <a:ln w="57150"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57488" y="3212976"/>
            <a:ext cx="714380" cy="1285884"/>
          </a:xfrm>
          <a:prstGeom prst="rect">
            <a:avLst/>
          </a:prstGeom>
          <a:ln w="57150"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3786182" y="3570166"/>
            <a:ext cx="1000132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033411" y="3570166"/>
            <a:ext cx="635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f</a:t>
            </a:r>
            <a:r>
              <a:rPr lang="en-US" sz="2400" baseline="-250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=1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90667" y="3570166"/>
            <a:ext cx="635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f</a:t>
            </a:r>
            <a:r>
              <a:rPr lang="en-US" sz="2400" baseline="-250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=1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76485" y="3570166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f </a:t>
            </a:r>
            <a:r>
              <a:rPr lang="en-US" sz="2400" dirty="0" smtClean="0">
                <a:solidFill>
                  <a:schemeClr val="bg1"/>
                </a:solidFill>
              </a:rPr>
              <a:t>=1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70298E-7 L 0.37969 0.00023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" y="0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7.70298E-7 L 0.396 0.00023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70298E-7 L 0.41615 0.00023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5" grpId="1" animBg="1"/>
      <p:bldP spid="6" grpId="0"/>
      <p:bldP spid="6" grpId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4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Reduction 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67544" y="1196752"/>
            <a:ext cx="5904656" cy="547260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>
              <a:buNone/>
            </a:pPr>
            <a:r>
              <a:rPr lang="en-US" sz="3200" b="1" u="sng" dirty="0" smtClean="0"/>
              <a:t>Lemma</a:t>
            </a:r>
          </a:p>
          <a:p>
            <a:pPr>
              <a:buNone/>
            </a:pPr>
            <a:r>
              <a:rPr lang="en-US" sz="3200" dirty="0" smtClean="0"/>
              <a:t>The reduction preserves the value of </a:t>
            </a:r>
            <a:r>
              <a:rPr lang="en-US" sz="3200" i="1" dirty="0" smtClean="0"/>
              <a:t>OPT</a:t>
            </a:r>
            <a:r>
              <a:rPr lang="en-US" sz="3200" dirty="0" smtClean="0"/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Proof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Consider a single advertiser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split by the reduction to advertisers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,…,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Assume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,…,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 sorted in non-increasing demand order.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 the set of impressions assigned by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Order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such a way that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impressions of the same user are consecutive.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Assign the impressions of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,…,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a cyclic fashion.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Demand and freq.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capping constraints of the new advertisers are respected.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6604184" y="2348880"/>
            <a:ext cx="2000264" cy="1747356"/>
            <a:chOff x="6604184" y="2348880"/>
            <a:chExt cx="2000264" cy="1747356"/>
          </a:xfrm>
        </p:grpSpPr>
        <p:sp>
          <p:nvSpPr>
            <p:cNvPr id="19" name="Rectangle 18"/>
            <p:cNvSpPr/>
            <p:nvPr/>
          </p:nvSpPr>
          <p:spPr>
            <a:xfrm>
              <a:off x="6604184" y="2348880"/>
              <a:ext cx="2000264" cy="1285884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443348" y="3573016"/>
              <a:ext cx="36901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/>
                <a:t>a</a:t>
              </a:r>
              <a:endParaRPr lang="en-US" sz="2800" i="1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444208" y="4375364"/>
            <a:ext cx="2298556" cy="1737096"/>
            <a:chOff x="6444208" y="4375364"/>
            <a:chExt cx="2298556" cy="1737096"/>
          </a:xfrm>
        </p:grpSpPr>
        <p:sp>
          <p:nvSpPr>
            <p:cNvPr id="20" name="Rectangle 19"/>
            <p:cNvSpPr/>
            <p:nvPr/>
          </p:nvSpPr>
          <p:spPr>
            <a:xfrm>
              <a:off x="6444208" y="4375364"/>
              <a:ext cx="642942" cy="1285884"/>
            </a:xfrm>
            <a:prstGeom prst="rect">
              <a:avLst/>
            </a:prstGeom>
            <a:ln w="57150">
              <a:solidFill>
                <a:schemeClr val="accent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247126" y="4375364"/>
              <a:ext cx="642942" cy="1285884"/>
            </a:xfrm>
            <a:prstGeom prst="rect">
              <a:avLst/>
            </a:prstGeom>
            <a:ln w="57150">
              <a:solidFill>
                <a:schemeClr val="accent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028384" y="4375364"/>
              <a:ext cx="714380" cy="1285884"/>
            </a:xfrm>
            <a:prstGeom prst="rect">
              <a:avLst/>
            </a:prstGeom>
            <a:ln w="57150">
              <a:solidFill>
                <a:schemeClr val="accent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516216" y="5589240"/>
              <a:ext cx="4908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/>
                <a:t>a</a:t>
              </a:r>
              <a:r>
                <a:rPr lang="en-US" sz="2800" baseline="-25000" dirty="0" smtClean="0"/>
                <a:t>1</a:t>
              </a:r>
              <a:endParaRPr lang="en-US" sz="2800" baseline="-25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321520" y="5589240"/>
              <a:ext cx="4908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/>
                <a:t>a</a:t>
              </a:r>
              <a:r>
                <a:rPr lang="en-US" sz="2800" baseline="-25000" dirty="0" smtClean="0"/>
                <a:t>2</a:t>
              </a:r>
              <a:endParaRPr lang="en-US" sz="2800" baseline="-25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113608" y="5589240"/>
              <a:ext cx="4908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/>
                <a:t>a</a:t>
              </a:r>
              <a:r>
                <a:rPr lang="en-US" sz="2800" baseline="-25000" dirty="0" smtClean="0"/>
                <a:t>3</a:t>
              </a:r>
              <a:endParaRPr lang="en-US" sz="2800" baseline="-250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6588224" y="2492896"/>
            <a:ext cx="2016224" cy="288032"/>
            <a:chOff x="6588224" y="2492896"/>
            <a:chExt cx="2016224" cy="288032"/>
          </a:xfrm>
        </p:grpSpPr>
        <p:sp>
          <p:nvSpPr>
            <p:cNvPr id="27" name="Rectangle 26"/>
            <p:cNvSpPr/>
            <p:nvPr/>
          </p:nvSpPr>
          <p:spPr>
            <a:xfrm>
              <a:off x="6588224" y="2492896"/>
              <a:ext cx="288032" cy="2880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876256" y="2492896"/>
              <a:ext cx="288032" cy="288032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164288" y="2492896"/>
              <a:ext cx="288032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452320" y="2492896"/>
              <a:ext cx="288032" cy="2880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740352" y="2492896"/>
              <a:ext cx="288032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028384" y="2492896"/>
              <a:ext cx="288032" cy="288032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8316416" y="2492896"/>
              <a:ext cx="288032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588224" y="3140968"/>
            <a:ext cx="2016224" cy="288032"/>
            <a:chOff x="6588224" y="3140968"/>
            <a:chExt cx="2016224" cy="288032"/>
          </a:xfrm>
        </p:grpSpPr>
        <p:sp>
          <p:nvSpPr>
            <p:cNvPr id="34" name="Rectangle 33"/>
            <p:cNvSpPr/>
            <p:nvPr/>
          </p:nvSpPr>
          <p:spPr>
            <a:xfrm>
              <a:off x="6588224" y="3140968"/>
              <a:ext cx="288032" cy="2880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164288" y="3140968"/>
              <a:ext cx="288032" cy="288032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8028384" y="3140968"/>
              <a:ext cx="288032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876256" y="3140968"/>
              <a:ext cx="288032" cy="2880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740352" y="3140968"/>
              <a:ext cx="288032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452320" y="3140968"/>
              <a:ext cx="288032" cy="288032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8316416" y="3140968"/>
              <a:ext cx="288032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Down Arrow 40"/>
          <p:cNvSpPr/>
          <p:nvPr/>
        </p:nvSpPr>
        <p:spPr>
          <a:xfrm>
            <a:off x="7308304" y="2852936"/>
            <a:ext cx="50405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588224" y="4437112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7380312" y="4437112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8172400" y="4437112"/>
            <a:ext cx="288032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588224" y="4725144"/>
            <a:ext cx="288032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380312" y="4725144"/>
            <a:ext cx="288032" cy="2880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8172400" y="4725144"/>
            <a:ext cx="288032" cy="2880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6588224" y="5013176"/>
            <a:ext cx="288032" cy="2880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8" dur="5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/>
      <p:bldP spid="41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Identical Values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5"/>
            <a:ext cx="8363272" cy="511256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/>
              <a:t>Upper bound (of ¾)</a:t>
            </a:r>
          </a:p>
          <a:p>
            <a:r>
              <a:rPr lang="en-US" dirty="0" smtClean="0"/>
              <a:t>Works even for unit frequency caps and equal demands.</a:t>
            </a:r>
          </a:p>
          <a:p>
            <a:r>
              <a:rPr lang="en-US" dirty="0" smtClean="0"/>
              <a:t>Two advertisers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and 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with demand 2 and unit frequency cap.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Three impressions of three different users arrive.</a:t>
            </a:r>
          </a:p>
          <a:p>
            <a:r>
              <a:rPr lang="en-US" dirty="0" smtClean="0"/>
              <a:t>There must be an advertiser assigned a single impression of some user.</a:t>
            </a:r>
          </a:p>
          <a:p>
            <a:r>
              <a:rPr lang="en-US" dirty="0" smtClean="0"/>
              <a:t>Next, another impression of this user arrives.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851920" y="3399383"/>
            <a:ext cx="1800200" cy="1109737"/>
            <a:chOff x="3851920" y="3429000"/>
            <a:chExt cx="1800200" cy="1109737"/>
          </a:xfrm>
        </p:grpSpPr>
        <p:sp>
          <p:nvSpPr>
            <p:cNvPr id="5" name="Rectangle 4"/>
            <p:cNvSpPr/>
            <p:nvPr/>
          </p:nvSpPr>
          <p:spPr>
            <a:xfrm>
              <a:off x="3851920" y="3429000"/>
              <a:ext cx="570934" cy="720080"/>
            </a:xfrm>
            <a:prstGeom prst="rect">
              <a:avLst/>
            </a:prstGeom>
            <a:ln w="57150">
              <a:solidFill>
                <a:schemeClr val="accent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076056" y="3429000"/>
              <a:ext cx="570934" cy="720080"/>
            </a:xfrm>
            <a:prstGeom prst="rect">
              <a:avLst/>
            </a:prstGeom>
            <a:ln w="57150">
              <a:solidFill>
                <a:schemeClr val="accent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80426" y="4077072"/>
              <a:ext cx="4475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a</a:t>
              </a:r>
              <a:r>
                <a:rPr lang="en-US" sz="2400" baseline="-25000" dirty="0" smtClean="0"/>
                <a:t>1</a:t>
              </a:r>
              <a:endParaRPr lang="en-US" sz="2400" baseline="-25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204562" y="4077072"/>
              <a:ext cx="4475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a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923928" y="3501008"/>
            <a:ext cx="1512168" cy="576064"/>
            <a:chOff x="3923928" y="2924944"/>
            <a:chExt cx="1512168" cy="576064"/>
          </a:xfrm>
        </p:grpSpPr>
        <p:sp>
          <p:nvSpPr>
            <p:cNvPr id="19" name="Rectangle 18"/>
            <p:cNvSpPr/>
            <p:nvPr/>
          </p:nvSpPr>
          <p:spPr>
            <a:xfrm>
              <a:off x="3923928" y="2924944"/>
              <a:ext cx="288032" cy="2880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148064" y="2924944"/>
              <a:ext cx="288032" cy="288032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923928" y="3212976"/>
              <a:ext cx="288032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004048" y="3717032"/>
            <a:ext cx="504056" cy="432048"/>
            <a:chOff x="5004048" y="3717032"/>
            <a:chExt cx="504056" cy="432048"/>
          </a:xfrm>
        </p:grpSpPr>
        <p:sp>
          <p:nvSpPr>
            <p:cNvPr id="24" name="Rectangle 23"/>
            <p:cNvSpPr/>
            <p:nvPr/>
          </p:nvSpPr>
          <p:spPr>
            <a:xfrm>
              <a:off x="5148064" y="3789040"/>
              <a:ext cx="288032" cy="288032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5004048" y="3717032"/>
              <a:ext cx="504056" cy="4320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5004048" y="3717032"/>
              <a:ext cx="504056" cy="4320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Slide1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90" y="2636855"/>
            <a:ext cx="4143387" cy="310736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Result for Identity Freq. Caps and Equal Demands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3010"/>
            <a:ext cx="8229600" cy="218599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/>
              <a:t>Theorem</a:t>
            </a:r>
          </a:p>
          <a:p>
            <a:pPr marL="0" indent="0">
              <a:buNone/>
            </a:pPr>
            <a:r>
              <a:rPr lang="en-US" sz="3000" dirty="0" smtClean="0"/>
              <a:t>Consider advertisers of with unit frequency caps and equal values and demands. Any non-lazy algorithm is ¾-competitive.</a:t>
            </a:r>
          </a:p>
          <a:p>
            <a:pPr marL="514350" indent="-514350">
              <a:lnSpc>
                <a:spcPct val="10000"/>
              </a:lnSpc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b="1" u="sng" dirty="0" smtClean="0"/>
              <a:t>Proof idea</a:t>
            </a:r>
            <a:endParaRPr lang="en-US" b="1" u="sng" dirty="0"/>
          </a:p>
        </p:txBody>
      </p:sp>
      <p:cxnSp>
        <p:nvCxnSpPr>
          <p:cNvPr id="6" name="Straight Arrow Connector 5"/>
          <p:cNvCxnSpPr/>
          <p:nvPr/>
        </p:nvCxnSpPr>
        <p:spPr>
          <a:xfrm rot="10800000">
            <a:off x="6643702" y="5065747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215206" y="4550150"/>
            <a:ext cx="17145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Minimal impressions per advertiser</a:t>
            </a:r>
            <a:endParaRPr lang="en-US" sz="20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714480" y="4143547"/>
            <a:ext cx="785818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71538" y="3929233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Full advertisers</a:t>
            </a:r>
            <a:endParaRPr lang="en-US" sz="200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553200" y="6350023"/>
            <a:ext cx="2133600" cy="365125"/>
          </a:xfrm>
        </p:spPr>
        <p:txBody>
          <a:bodyPr/>
          <a:lstStyle/>
          <a:p>
            <a:fld id="{6D6A4B56-60CD-4619-9AC4-C81993084640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664000" y="4894731"/>
            <a:ext cx="1242000" cy="35719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143108" y="5065747"/>
            <a:ext cx="357190" cy="8082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2910" y="4851433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Our Maximal Loss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3913200" y="3315372"/>
            <a:ext cx="2196000" cy="1584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000892" y="3292618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Our Maximal Loss</a:t>
            </a:r>
            <a:endParaRPr lang="en-US" sz="2000" dirty="0"/>
          </a:p>
        </p:txBody>
      </p:sp>
      <p:cxnSp>
        <p:nvCxnSpPr>
          <p:cNvPr id="21" name="Straight Arrow Connector 20"/>
          <p:cNvCxnSpPr/>
          <p:nvPr/>
        </p:nvCxnSpPr>
        <p:spPr>
          <a:xfrm rot="10800000">
            <a:off x="6357950" y="3649808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Down Arrow 23"/>
          <p:cNvSpPr/>
          <p:nvPr/>
        </p:nvSpPr>
        <p:spPr>
          <a:xfrm>
            <a:off x="2736000" y="3429000"/>
            <a:ext cx="1071570" cy="1357322"/>
          </a:xfrm>
          <a:prstGeom prst="downArrow">
            <a:avLst>
              <a:gd name="adj1" fmla="val 6206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Pay </a:t>
            </a:r>
            <a:r>
              <a:rPr lang="en-US" i="1" dirty="0" smtClean="0"/>
              <a:t>d</a:t>
            </a:r>
            <a:r>
              <a:rPr lang="en-US" dirty="0" smtClean="0"/>
              <a:t>/</a:t>
            </a:r>
            <a:r>
              <a:rPr lang="en-US" i="1" dirty="0" smtClean="0"/>
              <a:t>y</a:t>
            </a:r>
            <a:r>
              <a:rPr lang="en-US" baseline="30000" dirty="0" smtClean="0"/>
              <a:t>*</a:t>
            </a:r>
            <a:endParaRPr lang="en-US" dirty="0"/>
          </a:p>
        </p:txBody>
      </p:sp>
      <p:sp>
        <p:nvSpPr>
          <p:cNvPr id="26" name="Up Arrow 25"/>
          <p:cNvSpPr/>
          <p:nvPr/>
        </p:nvSpPr>
        <p:spPr>
          <a:xfrm>
            <a:off x="4214810" y="3429000"/>
            <a:ext cx="1571636" cy="1357322"/>
          </a:xfrm>
          <a:prstGeom prst="upArrow">
            <a:avLst>
              <a:gd name="adj1" fmla="val 6528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Pay</a:t>
            </a:r>
          </a:p>
          <a:p>
            <a:pPr algn="ctr"/>
            <a:r>
              <a:rPr lang="en-US" i="1" dirty="0" smtClean="0"/>
              <a:t>y</a:t>
            </a:r>
            <a:r>
              <a:rPr lang="en-US" baseline="30000" dirty="0" smtClean="0"/>
              <a:t>*</a:t>
            </a:r>
            <a:r>
              <a:rPr lang="en-US" dirty="0" smtClean="0"/>
              <a:t>/(</a:t>
            </a:r>
            <a:r>
              <a:rPr lang="en-US" i="1" dirty="0" smtClean="0"/>
              <a:t>d-y</a:t>
            </a:r>
            <a:r>
              <a:rPr lang="en-US" baseline="30000" dirty="0" smtClean="0"/>
              <a:t>*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214546" y="5857892"/>
            <a:ext cx="1928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Each impression of </a:t>
            </a:r>
            <a:r>
              <a:rPr lang="en-US" sz="2000" i="1" dirty="0" smtClean="0"/>
              <a:t>OPT</a:t>
            </a:r>
            <a:r>
              <a:rPr lang="en-US" sz="2000" dirty="0" smtClean="0"/>
              <a:t>-</a:t>
            </a:r>
            <a:r>
              <a:rPr lang="en-US" sz="2000" i="1" dirty="0" smtClean="0"/>
              <a:t>ALG</a:t>
            </a:r>
            <a:r>
              <a:rPr lang="en-US" sz="2000" dirty="0" smtClean="0"/>
              <a:t> gets:</a:t>
            </a:r>
            <a:endParaRPr lang="en-US" sz="2000" dirty="0"/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4210050" y="5857875"/>
          <a:ext cx="1795463" cy="714375"/>
        </p:xfrm>
        <a:graphic>
          <a:graphicData uri="http://schemas.openxmlformats.org/presentationml/2006/ole">
            <p:oleObj spid="_x0000_s13314" name="Equation" r:id="rId5" imgW="10540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3" grpId="0" animBg="1"/>
      <p:bldP spid="15" grpId="0"/>
      <p:bldP spid="19" grpId="0" animBg="1"/>
      <p:bldP spid="20" grpId="0"/>
      <p:bldP spid="24" grpId="0" animBg="1"/>
      <p:bldP spid="26" grpId="0" animBg="1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for Identical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5" descr="Slide2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10061" y="3080740"/>
            <a:ext cx="4976847" cy="3732636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518864" y="3573016"/>
            <a:ext cx="3981128" cy="30963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Reduction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000" dirty="0" smtClean="0"/>
              <a:t>We can assume every advertiser is assigned by </a:t>
            </a:r>
            <a:r>
              <a:rPr lang="en-US" sz="3000" i="1" dirty="0" smtClean="0"/>
              <a:t>OPT</a:t>
            </a:r>
            <a:r>
              <a:rPr lang="en-US" sz="3000" dirty="0" smtClean="0"/>
              <a:t> more than by the algorithm.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000" b="1" u="sng" dirty="0" smtClean="0"/>
              <a:t>Proof idea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000" dirty="0" smtClean="0"/>
              <a:t>Use flow arguments.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385886"/>
            <a:ext cx="8229600" cy="20431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Algorithm (3/4-competitive)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Sort the advertisers by demand.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Assign each impression to the first eligible advertiser.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for Identical Values 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Picture 5" descr="Slide2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10061" y="3080740"/>
            <a:ext cx="4976847" cy="373263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0034" y="4031284"/>
            <a:ext cx="4357718" cy="25202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80000"/>
              </a:lnSpc>
            </a:pPr>
            <a:r>
              <a:rPr lang="en-US" sz="2400" b="1" u="sng" dirty="0" smtClean="0"/>
              <a:t>Analysis Idea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Impressions of </a:t>
            </a:r>
            <a:r>
              <a:rPr lang="en-US" sz="2400" i="1" dirty="0" smtClean="0"/>
              <a:t>B</a:t>
            </a:r>
            <a:r>
              <a:rPr lang="en-US" sz="2400" dirty="0" smtClean="0"/>
              <a:t> assigned to advertiser </a:t>
            </a:r>
            <a:r>
              <a:rPr lang="en-US" sz="2400" i="1" dirty="0" err="1" smtClean="0"/>
              <a:t>a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get paid from two sources:</a:t>
            </a:r>
          </a:p>
          <a:p>
            <a:pPr marL="268288" indent="-268288">
              <a:lnSpc>
                <a:spcPct val="80000"/>
              </a:lnSpc>
              <a:buFont typeface="Arial" pitchFamily="34" charset="0"/>
              <a:buChar char="•"/>
            </a:pPr>
            <a:r>
              <a:rPr lang="en-US" sz="2400" dirty="0" smtClean="0"/>
              <a:t>Impressions of </a:t>
            </a:r>
            <a:r>
              <a:rPr lang="en-US" sz="2400" i="1" dirty="0" err="1" smtClean="0"/>
              <a:t>a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pay them </a:t>
            </a:r>
            <a:r>
              <a:rPr lang="en-US" sz="2400" i="1" dirty="0" err="1" smtClean="0"/>
              <a:t>y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/(</a:t>
            </a:r>
            <a:r>
              <a:rPr lang="en-US" sz="2400" i="1" dirty="0" err="1" smtClean="0"/>
              <a:t>d</a:t>
            </a:r>
            <a:r>
              <a:rPr lang="en-US" sz="2400" i="1" baseline="-25000" dirty="0" err="1" smtClean="0"/>
              <a:t>i</a:t>
            </a:r>
            <a:r>
              <a:rPr lang="en-US" sz="2400" dirty="0" err="1" smtClean="0"/>
              <a:t>-</a:t>
            </a:r>
            <a:r>
              <a:rPr lang="en-US" sz="2400" i="1" dirty="0" err="1" smtClean="0"/>
              <a:t>y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).</a:t>
            </a:r>
          </a:p>
          <a:p>
            <a:pPr marL="268288" indent="-268288">
              <a:lnSpc>
                <a:spcPct val="80000"/>
              </a:lnSpc>
              <a:buFont typeface="Arial" pitchFamily="34" charset="0"/>
              <a:buChar char="•"/>
            </a:pPr>
            <a:r>
              <a:rPr lang="en-US" sz="2400" dirty="0" smtClean="0"/>
              <a:t>Impressions of full advertisers pay them </a:t>
            </a:r>
            <a:r>
              <a:rPr lang="en-US" sz="2400" i="1" dirty="0" err="1" smtClean="0"/>
              <a:t>d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/</a:t>
            </a:r>
            <a:r>
              <a:rPr lang="en-US" sz="2400" i="1" dirty="0" err="1" smtClean="0"/>
              <a:t>y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28596" y="1340768"/>
            <a:ext cx="8229600" cy="2592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900" i="1" dirty="0" err="1" smtClean="0"/>
              <a:t>OPT</a:t>
            </a:r>
            <a:r>
              <a:rPr lang="en-US" sz="2900" i="1" baseline="-25000" dirty="0" err="1" smtClean="0"/>
              <a:t>j</a:t>
            </a:r>
            <a:r>
              <a:rPr lang="en-US" sz="2900" dirty="0" smtClean="0"/>
              <a:t>(</a:t>
            </a:r>
            <a:r>
              <a:rPr lang="el-GR" sz="2900" i="1" dirty="0" smtClean="0"/>
              <a:t>σ</a:t>
            </a:r>
            <a:r>
              <a:rPr lang="en-US" sz="2900" dirty="0" smtClean="0"/>
              <a:t>) – Number of impressions assigned by </a:t>
            </a:r>
            <a:r>
              <a:rPr lang="en-US" sz="2900" i="1" dirty="0" smtClean="0"/>
              <a:t>OPT</a:t>
            </a:r>
            <a:r>
              <a:rPr lang="en-US" sz="2900" dirty="0" smtClean="0"/>
              <a:t> to </a:t>
            </a:r>
            <a:r>
              <a:rPr lang="en-US" sz="2900" i="1" dirty="0" err="1" smtClean="0"/>
              <a:t>a</a:t>
            </a:r>
            <a:r>
              <a:rPr lang="en-US" sz="2900" i="1" baseline="-25000" dirty="0" err="1" smtClean="0"/>
              <a:t>i</a:t>
            </a:r>
            <a:r>
              <a:rPr lang="en-US" sz="2900" dirty="0" smtClean="0"/>
              <a:t>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900" i="1" dirty="0" err="1" smtClean="0"/>
              <a:t>y</a:t>
            </a:r>
            <a:r>
              <a:rPr lang="en-US" sz="2900" i="1" baseline="-25000" dirty="0" err="1" smtClean="0"/>
              <a:t>j</a:t>
            </a:r>
            <a:r>
              <a:rPr lang="en-US" sz="2900" dirty="0" smtClean="0"/>
              <a:t> – Number of impressions assigned by the algorithm to </a:t>
            </a:r>
            <a:r>
              <a:rPr lang="en-US" sz="2900" i="1" dirty="0" err="1" smtClean="0"/>
              <a:t>a</a:t>
            </a:r>
            <a:r>
              <a:rPr lang="en-US" sz="2900" i="1" baseline="-25000" dirty="0" err="1" smtClean="0"/>
              <a:t>i</a:t>
            </a:r>
            <a:r>
              <a:rPr lang="en-US" sz="2900" i="1" dirty="0" smtClean="0"/>
              <a:t>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900" i="1" dirty="0" err="1" smtClean="0"/>
              <a:t>k</a:t>
            </a:r>
            <a:r>
              <a:rPr lang="en-US" sz="2900" i="1" baseline="-25000" dirty="0" err="1" smtClean="0"/>
              <a:t>j</a:t>
            </a:r>
            <a:r>
              <a:rPr lang="en-US" sz="2900" dirty="0" smtClean="0"/>
              <a:t> – An indicator whether the algorithm exhausts the demand of </a:t>
            </a:r>
            <a:r>
              <a:rPr lang="en-US" sz="2900" i="1" dirty="0" err="1" smtClean="0"/>
              <a:t>a</a:t>
            </a:r>
            <a:r>
              <a:rPr lang="en-US" sz="2900" i="1" baseline="-25000" dirty="0" err="1" smtClean="0"/>
              <a:t>i</a:t>
            </a:r>
            <a:r>
              <a:rPr lang="en-US" sz="2900" dirty="0" smtClean="0"/>
              <a:t>.</a:t>
            </a:r>
          </a:p>
          <a:p>
            <a:pPr marL="355600" indent="-355600">
              <a:spcBef>
                <a:spcPct val="20000"/>
              </a:spcBef>
              <a:buFont typeface="Arial" pitchFamily="34" charset="0"/>
              <a:buChar char="•"/>
              <a:tabLst>
                <a:tab pos="177800" algn="l"/>
              </a:tabLst>
            </a:pPr>
            <a:r>
              <a:rPr lang="en-US" sz="2900" i="1" dirty="0" smtClean="0"/>
              <a:t>B</a:t>
            </a:r>
            <a:r>
              <a:rPr lang="en-US" sz="2900" dirty="0" smtClean="0"/>
              <a:t> – The impressions </a:t>
            </a:r>
            <a:r>
              <a:rPr lang="en-US" sz="2900" i="1" dirty="0" smtClean="0"/>
              <a:t>OPT</a:t>
            </a:r>
            <a:r>
              <a:rPr lang="en-US" sz="2900" dirty="0" smtClean="0"/>
              <a:t> assigned with no corresponding impression assigned by the algorithm.</a:t>
            </a:r>
            <a:endParaRPr lang="en-US" sz="29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for Identical Values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6628"/>
            <a:ext cx="8229600" cy="71438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2400" b="1" u="sng" dirty="0" smtClean="0"/>
              <a:t>Theorem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For every advertiser </a:t>
            </a:r>
            <a:r>
              <a:rPr lang="en-US" sz="2400" i="1" dirty="0" err="1" smtClean="0"/>
              <a:t>a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which is not full: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19450" y="3499346"/>
          <a:ext cx="3265488" cy="793750"/>
        </p:xfrm>
        <a:graphic>
          <a:graphicData uri="http://schemas.openxmlformats.org/presentationml/2006/ole">
            <p:oleObj spid="_x0000_s49154" name="Equation" r:id="rId3" imgW="1828800" imgH="444240" progId="Equation.3">
              <p:embed/>
            </p:oleObj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28596" y="4459912"/>
            <a:ext cx="8229600" cy="1993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Implication</a:t>
            </a:r>
          </a:p>
          <a:p>
            <a:pPr marL="268288" lvl="0" indent="-268288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Ties the number of </a:t>
            </a:r>
            <a:r>
              <a:rPr lang="en-US" sz="2400" i="1" dirty="0" smtClean="0"/>
              <a:t>B</a:t>
            </a:r>
            <a:r>
              <a:rPr lang="en-US" sz="2400" dirty="0" smtClean="0"/>
              <a:t> packets up to advertiser </a:t>
            </a:r>
            <a:r>
              <a:rPr lang="en-US" sz="2400" i="1" dirty="0" err="1" smtClean="0"/>
              <a:t>a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with the number of full advertisers to the left of </a:t>
            </a:r>
            <a:r>
              <a:rPr lang="en-US" sz="2400" i="1" dirty="0" err="1" smtClean="0"/>
              <a:t>a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.</a:t>
            </a:r>
          </a:p>
          <a:p>
            <a:pPr marL="268288" lvl="0" indent="-268288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Advertisers to the left of </a:t>
            </a:r>
            <a:r>
              <a:rPr kumimoji="0" lang="en-US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4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have demand ≥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24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68288" lvl="0" indent="-268288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aseline="0" dirty="0" smtClean="0"/>
              <a:t>Used to show that the full advertisers have enough revenue to invest</a:t>
            </a:r>
            <a:r>
              <a:rPr lang="en-US" sz="2400" dirty="0" smtClean="0"/>
              <a:t> in their payments.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34" y="1268760"/>
            <a:ext cx="8176422" cy="129614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80000"/>
              </a:lnSpc>
            </a:pPr>
            <a:r>
              <a:rPr lang="en-US" sz="2400" b="1" u="sng" dirty="0" smtClean="0"/>
              <a:t>Difficulty</a:t>
            </a:r>
          </a:p>
          <a:p>
            <a:pPr marL="273050" indent="-27305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400" dirty="0" smtClean="0"/>
              <a:t>We got the same payments as before.</a:t>
            </a:r>
          </a:p>
          <a:p>
            <a:pPr marL="273050" indent="-27305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400" dirty="0" smtClean="0"/>
              <a:t>The difficulty is showing that the full advertisers can bear the cost.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5"/>
            <a:ext cx="8363272" cy="187220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Upper bound (of 0.707)</a:t>
            </a:r>
          </a:p>
          <a:p>
            <a:r>
              <a:rPr lang="en-US" dirty="0" smtClean="0"/>
              <a:t>Two advertisers with unit frequency caps:</a:t>
            </a:r>
          </a:p>
          <a:p>
            <a:pPr lvl="1"/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– demand 2 and value 1.</a:t>
            </a:r>
          </a:p>
          <a:p>
            <a:pPr lvl="1"/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– demand 1 and value 2</a:t>
            </a:r>
            <a:r>
              <a:rPr lang="en-US" baseline="30000" dirty="0" smtClean="0"/>
              <a:t>0.5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One impression of arrives.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467544" y="3573016"/>
            <a:ext cx="3816424" cy="288032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Case</a:t>
            </a:r>
            <a:r>
              <a:rPr kumimoji="0" lang="en-US" sz="3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noProof="0" dirty="0" smtClean="0"/>
              <a:t>The configuration after the arrival: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i="0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i="0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i="0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noProof="0" dirty="0" smtClean="0"/>
              <a:t>No other impressions arrive.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i="0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Competitive</a:t>
            </a:r>
            <a:r>
              <a:rPr kumimoji="0" lang="en-US" sz="3200" i="0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ratio:</a:t>
            </a:r>
            <a:endParaRPr kumimoji="0" lang="en-US" sz="32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1835696" y="4479503"/>
            <a:ext cx="1800200" cy="1109737"/>
            <a:chOff x="4499992" y="4653136"/>
            <a:chExt cx="1800200" cy="1109737"/>
          </a:xfrm>
        </p:grpSpPr>
        <p:sp>
          <p:nvSpPr>
            <p:cNvPr id="23" name="Rectangle 22"/>
            <p:cNvSpPr/>
            <p:nvPr/>
          </p:nvSpPr>
          <p:spPr>
            <a:xfrm>
              <a:off x="4499992" y="4653136"/>
              <a:ext cx="570934" cy="720080"/>
            </a:xfrm>
            <a:prstGeom prst="rect">
              <a:avLst/>
            </a:prstGeom>
            <a:ln w="57150">
              <a:solidFill>
                <a:schemeClr val="accent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724128" y="5013176"/>
              <a:ext cx="570934" cy="360040"/>
            </a:xfrm>
            <a:prstGeom prst="rect">
              <a:avLst/>
            </a:prstGeom>
            <a:ln w="57150">
              <a:solidFill>
                <a:schemeClr val="accent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628498" y="5301208"/>
              <a:ext cx="4475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a</a:t>
              </a:r>
              <a:r>
                <a:rPr lang="en-US" sz="2400" baseline="-25000" dirty="0" smtClean="0"/>
                <a:t>1</a:t>
              </a:r>
              <a:endParaRPr lang="en-US" sz="2400" baseline="-25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852634" y="5301208"/>
              <a:ext cx="4475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a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1979712" y="4581128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/>
        </p:nvGraphicFramePr>
        <p:xfrm>
          <a:off x="3059832" y="5805264"/>
          <a:ext cx="636702" cy="432048"/>
        </p:xfrm>
        <a:graphic>
          <a:graphicData uri="http://schemas.openxmlformats.org/presentationml/2006/ole">
            <p:oleObj spid="_x0000_s79874" name="Equation" r:id="rId3" imgW="355320" imgH="241200" progId="Equation.3">
              <p:embed/>
            </p:oleObj>
          </a:graphicData>
        </a:graphic>
      </p:graphicFrame>
      <p:sp>
        <p:nvSpPr>
          <p:cNvPr id="41" name="Content Placeholder 2"/>
          <p:cNvSpPr txBox="1">
            <a:spLocks/>
          </p:cNvSpPr>
          <p:nvPr/>
        </p:nvSpPr>
        <p:spPr>
          <a:xfrm>
            <a:off x="4355976" y="3573016"/>
            <a:ext cx="4464496" cy="288032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Case</a:t>
            </a:r>
            <a:r>
              <a:rPr kumimoji="0" lang="en-US" sz="3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noProof="0" dirty="0" smtClean="0"/>
              <a:t>The configuration after the arrival: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i="0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i="0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i="0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noProof="0" dirty="0" smtClean="0"/>
              <a:t>Two impressions of a new user arrive.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i="0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Competitive</a:t>
            </a:r>
            <a:r>
              <a:rPr kumimoji="0" lang="en-US" sz="3200" i="0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ratio:</a:t>
            </a:r>
            <a:endParaRPr kumimoji="0" lang="en-US" sz="32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6012160" y="4293096"/>
            <a:ext cx="1800200" cy="1109737"/>
            <a:chOff x="4499992" y="4653136"/>
            <a:chExt cx="1800200" cy="1109737"/>
          </a:xfrm>
        </p:grpSpPr>
        <p:sp>
          <p:nvSpPr>
            <p:cNvPr id="43" name="Rectangle 42"/>
            <p:cNvSpPr/>
            <p:nvPr/>
          </p:nvSpPr>
          <p:spPr>
            <a:xfrm>
              <a:off x="4499992" y="4653136"/>
              <a:ext cx="570934" cy="720080"/>
            </a:xfrm>
            <a:prstGeom prst="rect">
              <a:avLst/>
            </a:prstGeom>
            <a:ln w="57150">
              <a:solidFill>
                <a:schemeClr val="accent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724128" y="5013176"/>
              <a:ext cx="570934" cy="360040"/>
            </a:xfrm>
            <a:prstGeom prst="rect">
              <a:avLst/>
            </a:prstGeom>
            <a:ln w="57150">
              <a:solidFill>
                <a:schemeClr val="accent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628498" y="5301208"/>
              <a:ext cx="4475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a</a:t>
              </a:r>
              <a:r>
                <a:rPr lang="en-US" sz="2400" baseline="-25000" dirty="0" smtClean="0"/>
                <a:t>1</a:t>
              </a:r>
              <a:endParaRPr lang="en-US" sz="2400" baseline="-250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852634" y="5301208"/>
              <a:ext cx="4475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a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</p:grpSp>
      <p:sp>
        <p:nvSpPr>
          <p:cNvPr id="47" name="Rectangle 46"/>
          <p:cNvSpPr/>
          <p:nvPr/>
        </p:nvSpPr>
        <p:spPr>
          <a:xfrm>
            <a:off x="7380312" y="4682753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6012160" y="4394721"/>
            <a:ext cx="504056" cy="648072"/>
            <a:chOff x="7812360" y="2450505"/>
            <a:chExt cx="504056" cy="648072"/>
          </a:xfrm>
        </p:grpSpPr>
        <p:sp>
          <p:nvSpPr>
            <p:cNvPr id="21" name="Rectangle 20"/>
            <p:cNvSpPr/>
            <p:nvPr/>
          </p:nvSpPr>
          <p:spPr>
            <a:xfrm>
              <a:off x="7956376" y="2450505"/>
              <a:ext cx="288032" cy="288032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956376" y="2738537"/>
              <a:ext cx="288032" cy="288032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7812360" y="2666529"/>
              <a:ext cx="504056" cy="4320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7812360" y="2666529"/>
              <a:ext cx="504056" cy="4320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79875" name="Object 3"/>
          <p:cNvGraphicFramePr>
            <a:graphicFrameLocks noChangeAspect="1"/>
          </p:cNvGraphicFramePr>
          <p:nvPr/>
        </p:nvGraphicFramePr>
        <p:xfrm>
          <a:off x="6948264" y="5613400"/>
          <a:ext cx="1550988" cy="817563"/>
        </p:xfrm>
        <a:graphic>
          <a:graphicData uri="http://schemas.openxmlformats.org/presentationml/2006/ole">
            <p:oleObj spid="_x0000_s79875" name="Equation" r:id="rId4" imgW="863280" imgH="457200" progId="Equation.3">
              <p:embed/>
            </p:oleObj>
          </a:graphicData>
        </a:graphic>
      </p:graphicFrame>
      <p:pic>
        <p:nvPicPr>
          <p:cNvPr id="79876" name="Picture 4" descr="C:\Documents and Settings\moranfe\Local Settings\Temporary Internet Files\Content.IE5\DGEVV4J9\MC900432569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312" y="216024"/>
            <a:ext cx="1412776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8" grpId="0" uiExpand="1" build="p"/>
      <p:bldP spid="31" grpId="0" animBg="1"/>
      <p:bldP spid="41" grpId="0" uiExpand="1" build="p"/>
      <p:bldP spid="4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Case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Dual Linear Program</a:t>
            </a:r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88355" y="1945432"/>
          <a:ext cx="6435973" cy="3096344"/>
        </p:xfrm>
        <a:graphic>
          <a:graphicData uri="http://schemas.openxmlformats.org/presentationml/2006/ole">
            <p:oleObj spid="_x0000_s81922" name="Equation" r:id="rId3" imgW="3695400" imgH="177768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9552" y="5085184"/>
            <a:ext cx="83950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73050" indent="-273050">
              <a:buFont typeface="Arial" pitchFamily="34" charset="0"/>
              <a:buChar char="•"/>
            </a:pPr>
            <a:r>
              <a:rPr lang="en-US" sz="2400" dirty="0" smtClean="0"/>
              <a:t>A – The set of advertisers.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en-US" sz="2400" dirty="0" smtClean="0"/>
              <a:t>B – The set of users.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en-US" sz="2400" i="1" dirty="0" smtClean="0"/>
              <a:t>K</a:t>
            </a:r>
            <a:r>
              <a:rPr lang="en-US" sz="2400" dirty="0" smtClean="0"/>
              <a:t>(</a:t>
            </a:r>
            <a:r>
              <a:rPr lang="en-US" sz="2400" i="1" dirty="0" smtClean="0"/>
              <a:t>j</a:t>
            </a:r>
            <a:r>
              <a:rPr lang="en-US" sz="2400" dirty="0" smtClean="0"/>
              <a:t>) – The number of impressions of user </a:t>
            </a:r>
            <a:r>
              <a:rPr lang="en-US" sz="2400" i="1" dirty="0" smtClean="0"/>
              <a:t>j</a:t>
            </a:r>
            <a:r>
              <a:rPr lang="en-US" sz="2400" dirty="0" smtClean="0"/>
              <a:t>.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en-US" sz="2400" i="1" dirty="0" smtClean="0"/>
              <a:t>y</a:t>
            </a:r>
            <a:r>
              <a:rPr lang="en-US" sz="2400" dirty="0" smtClean="0"/>
              <a:t>(</a:t>
            </a:r>
            <a:r>
              <a:rPr lang="en-US" sz="2400" i="1" dirty="0" err="1" smtClean="0"/>
              <a:t>i</a:t>
            </a:r>
            <a:r>
              <a:rPr lang="en-US" sz="2400" dirty="0" smtClean="0"/>
              <a:t>, </a:t>
            </a:r>
            <a:r>
              <a:rPr lang="en-US" sz="2400" i="1" dirty="0" smtClean="0"/>
              <a:t>j</a:t>
            </a:r>
            <a:r>
              <a:rPr lang="en-US" sz="2400" dirty="0" smtClean="0"/>
              <a:t>, </a:t>
            </a:r>
            <a:r>
              <a:rPr lang="en-US" sz="2400" i="1" dirty="0" smtClean="0"/>
              <a:t>k</a:t>
            </a:r>
            <a:r>
              <a:rPr lang="en-US" sz="2400" dirty="0" smtClean="0"/>
              <a:t>) – Indicates advertiser </a:t>
            </a:r>
            <a:r>
              <a:rPr lang="en-US" sz="2400" i="1" dirty="0" err="1" smtClean="0"/>
              <a:t>a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got the </a:t>
            </a:r>
            <a:r>
              <a:rPr lang="en-US" sz="2400" i="1" dirty="0" err="1" smtClean="0"/>
              <a:t>k</a:t>
            </a:r>
            <a:r>
              <a:rPr lang="en-US" sz="2400" i="1" baseline="30000" dirty="0" err="1" smtClean="0"/>
              <a:t>th</a:t>
            </a:r>
            <a:r>
              <a:rPr lang="en-US" sz="2400" dirty="0" smtClean="0"/>
              <a:t> impression of user j. </a:t>
            </a:r>
            <a:endParaRPr lang="en-US" sz="2400" dirty="0"/>
          </a:p>
        </p:txBody>
      </p:sp>
      <p:pic>
        <p:nvPicPr>
          <p:cNvPr id="7" name="Picture 4" descr="C:\Documents and Settings\moranfe\Local Settings\Temporary Internet Files\Content.IE5\DGEVV4J9\MC9004325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216024"/>
            <a:ext cx="1412776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Case 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196752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Primal Linear Program</a:t>
            </a:r>
            <a:endParaRPr kumimoji="0" lang="en-US" sz="22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60388" y="1484783"/>
          <a:ext cx="8094662" cy="1504950"/>
        </p:xfrm>
        <a:graphic>
          <a:graphicData uri="http://schemas.openxmlformats.org/presentationml/2006/ole">
            <p:oleObj spid="_x0000_s82946" name="Equation" r:id="rId3" imgW="4876560" imgH="863280" progId="Equation.3">
              <p:embed/>
            </p:oleObj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67544" y="2996952"/>
            <a:ext cx="8229600" cy="3645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Algorithm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2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Upon arrival of impression</a:t>
            </a:r>
            <a:r>
              <a:rPr kumimoji="0" lang="en-US" sz="220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i="1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en-US" sz="22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user </a:t>
            </a:r>
            <a:r>
              <a:rPr kumimoji="0" lang="en-US" sz="2200" i="1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en-US" sz="22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514350" marR="0" lvl="0" indent="-5143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200" i="0" baseline="0" dirty="0" smtClean="0"/>
              <a:t>Assig</a:t>
            </a:r>
            <a:r>
              <a:rPr lang="en-US" sz="2200" dirty="0" smtClean="0"/>
              <a:t>n impression </a:t>
            </a:r>
            <a:r>
              <a:rPr lang="en-US" sz="2200" i="1" dirty="0" smtClean="0"/>
              <a:t>k</a:t>
            </a:r>
            <a:r>
              <a:rPr lang="en-US" sz="2200" dirty="0" smtClean="0"/>
              <a:t> to advertiser </a:t>
            </a:r>
            <a:r>
              <a:rPr lang="en-US" sz="2200" i="1" dirty="0" smtClean="0"/>
              <a:t>m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.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2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each advertiser                    </a:t>
            </a:r>
            <a:r>
              <a:rPr lang="en-US" sz="2200" dirty="0" smtClean="0"/>
              <a:t>, set: </a:t>
            </a:r>
            <a:r>
              <a:rPr lang="en-US" sz="2200" i="1" dirty="0" smtClean="0"/>
              <a:t>w</a:t>
            </a:r>
            <a:r>
              <a:rPr lang="en-US" sz="2200" dirty="0" smtClean="0"/>
              <a:t>(</a:t>
            </a:r>
            <a:r>
              <a:rPr lang="en-US" sz="2200" i="1" dirty="0" err="1" smtClean="0"/>
              <a:t>i</a:t>
            </a:r>
            <a:r>
              <a:rPr lang="en-US" sz="2200" dirty="0" smtClean="0"/>
              <a:t>, </a:t>
            </a:r>
            <a:r>
              <a:rPr lang="en-US" sz="2200" i="1" dirty="0" smtClean="0"/>
              <a:t>j</a:t>
            </a:r>
            <a:r>
              <a:rPr lang="en-US" sz="2200" dirty="0" smtClean="0"/>
              <a:t>) </a:t>
            </a:r>
            <a:r>
              <a:rPr lang="en-US" sz="2200" dirty="0" smtClean="0">
                <a:sym typeface="Wingdings" pitchFamily="2" charset="2"/>
              </a:rPr>
              <a:t> max{0, (</a:t>
            </a:r>
            <a:r>
              <a:rPr lang="en-US" sz="2200" i="1" dirty="0" smtClean="0">
                <a:sym typeface="Wingdings" pitchFamily="2" charset="2"/>
              </a:rPr>
              <a:t>v</a:t>
            </a:r>
            <a:r>
              <a:rPr lang="en-US" sz="2200" i="1" baseline="-25000" dirty="0" smtClean="0">
                <a:sym typeface="Wingdings" pitchFamily="2" charset="2"/>
              </a:rPr>
              <a:t>i</a:t>
            </a:r>
            <a:r>
              <a:rPr lang="en-US" sz="2200" dirty="0" smtClean="0">
                <a:sym typeface="Wingdings" pitchFamily="2" charset="2"/>
              </a:rPr>
              <a:t> – </a:t>
            </a:r>
            <a:r>
              <a:rPr lang="en-US" sz="2200" i="1" dirty="0" smtClean="0">
                <a:sym typeface="Wingdings" pitchFamily="2" charset="2"/>
              </a:rPr>
              <a:t>x</a:t>
            </a:r>
            <a:r>
              <a:rPr lang="en-US" sz="2200" dirty="0" smtClean="0">
                <a:sym typeface="Wingdings" pitchFamily="2" charset="2"/>
              </a:rPr>
              <a:t>(</a:t>
            </a:r>
            <a:r>
              <a:rPr lang="en-US" sz="2200" i="1" dirty="0" err="1" smtClean="0">
                <a:sym typeface="Wingdings" pitchFamily="2" charset="2"/>
              </a:rPr>
              <a:t>i</a:t>
            </a:r>
            <a:r>
              <a:rPr lang="en-US" sz="2200" dirty="0" smtClean="0">
                <a:sym typeface="Wingdings" pitchFamily="2" charset="2"/>
              </a:rPr>
              <a:t>)) – (</a:t>
            </a:r>
            <a:r>
              <a:rPr lang="en-US" sz="2200" i="1" dirty="0" smtClean="0">
                <a:sym typeface="Wingdings" pitchFamily="2" charset="2"/>
              </a:rPr>
              <a:t>v</a:t>
            </a:r>
            <a:r>
              <a:rPr lang="en-US" sz="2200" i="1" baseline="-25000" dirty="0" smtClean="0">
                <a:sym typeface="Wingdings" pitchFamily="2" charset="2"/>
              </a:rPr>
              <a:t>m</a:t>
            </a:r>
            <a:r>
              <a:rPr lang="en-US" sz="2200" baseline="-50000" dirty="0" smtClean="0">
                <a:sym typeface="Wingdings" pitchFamily="2" charset="2"/>
              </a:rPr>
              <a:t>2</a:t>
            </a:r>
            <a:r>
              <a:rPr lang="en-US" sz="2200" dirty="0" smtClean="0">
                <a:sym typeface="Wingdings" pitchFamily="2" charset="2"/>
              </a:rPr>
              <a:t> – </a:t>
            </a:r>
            <a:r>
              <a:rPr lang="en-US" sz="2200" i="1" dirty="0" smtClean="0">
                <a:sym typeface="Wingdings" pitchFamily="2" charset="2"/>
              </a:rPr>
              <a:t>x</a:t>
            </a:r>
            <a:r>
              <a:rPr lang="en-US" sz="2200" dirty="0" smtClean="0">
                <a:sym typeface="Wingdings" pitchFamily="2" charset="2"/>
              </a:rPr>
              <a:t>(</a:t>
            </a:r>
            <a:r>
              <a:rPr lang="en-US" sz="2200" i="1" dirty="0" smtClean="0">
                <a:sym typeface="Wingdings" pitchFamily="2" charset="2"/>
              </a:rPr>
              <a:t>m</a:t>
            </a:r>
            <a:r>
              <a:rPr lang="en-US" sz="2200" baseline="-25000" dirty="0" smtClean="0">
                <a:sym typeface="Wingdings" pitchFamily="2" charset="2"/>
              </a:rPr>
              <a:t>2</a:t>
            </a:r>
            <a:r>
              <a:rPr lang="en-US" sz="2200" dirty="0" smtClean="0">
                <a:sym typeface="Wingdings" pitchFamily="2" charset="2"/>
              </a:rPr>
              <a:t>))}.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2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For</a:t>
            </a:r>
            <a:r>
              <a:rPr kumimoji="0" lang="en-US" sz="22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each advertiser </a:t>
            </a:r>
            <a:r>
              <a:rPr kumimoji="0" lang="en-US" sz="2200" i="1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i</a:t>
            </a:r>
            <a:r>
              <a:rPr kumimoji="0" lang="en-US" sz="22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2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</a:t>
            </a:r>
            <a:r>
              <a:rPr kumimoji="0" lang="en-US" sz="22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200" i="1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S</a:t>
            </a:r>
            <a:r>
              <a:rPr kumimoji="0" lang="en-US" sz="22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(</a:t>
            </a:r>
            <a:r>
              <a:rPr kumimoji="0" lang="en-US" sz="2200" i="1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j</a:t>
            </a:r>
            <a:r>
              <a:rPr kumimoji="0" lang="en-US" sz="22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) – </a:t>
            </a:r>
            <a:r>
              <a:rPr kumimoji="0" lang="en-US" sz="2200" i="1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m</a:t>
            </a:r>
            <a:r>
              <a:rPr kumimoji="0" lang="en-US" sz="2200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1</a:t>
            </a:r>
            <a:r>
              <a:rPr lang="en-US" sz="2200" dirty="0" smtClean="0">
                <a:sym typeface="Wingdings" pitchFamily="2" charset="2"/>
              </a:rPr>
              <a:t>, set: </a:t>
            </a:r>
            <a:r>
              <a:rPr lang="en-US" sz="2200" i="1" dirty="0" smtClean="0">
                <a:sym typeface="Wingdings" pitchFamily="2" charset="2"/>
              </a:rPr>
              <a:t>w</a:t>
            </a:r>
            <a:r>
              <a:rPr lang="en-US" sz="2200" dirty="0" smtClean="0">
                <a:sym typeface="Wingdings" pitchFamily="2" charset="2"/>
              </a:rPr>
              <a:t>(</a:t>
            </a:r>
            <a:r>
              <a:rPr lang="en-US" sz="2200" i="1" dirty="0" err="1" smtClean="0">
                <a:sym typeface="Wingdings" pitchFamily="2" charset="2"/>
              </a:rPr>
              <a:t>i</a:t>
            </a:r>
            <a:r>
              <a:rPr lang="en-US" sz="2200" dirty="0" smtClean="0">
                <a:sym typeface="Wingdings" pitchFamily="2" charset="2"/>
              </a:rPr>
              <a:t>, </a:t>
            </a:r>
            <a:r>
              <a:rPr lang="en-US" sz="2200" i="1" dirty="0" smtClean="0">
                <a:sym typeface="Wingdings" pitchFamily="2" charset="2"/>
              </a:rPr>
              <a:t>j</a:t>
            </a:r>
            <a:r>
              <a:rPr lang="en-US" sz="2200" dirty="0" smtClean="0">
                <a:sym typeface="Wingdings" pitchFamily="2" charset="2"/>
              </a:rPr>
              <a:t>)  0.</a:t>
            </a:r>
          </a:p>
          <a:p>
            <a:pPr marL="514350" lvl="0" indent="-514350" algn="just">
              <a:lnSpc>
                <a:spcPct val="80000"/>
              </a:lnSpc>
              <a:spcBef>
                <a:spcPct val="20000"/>
              </a:spcBef>
              <a:buFont typeface="+mj-lt"/>
              <a:buAutoNum type="arabicPeriod"/>
            </a:pPr>
            <a:r>
              <a:rPr kumimoji="0" lang="en-US" sz="22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For each impression </a:t>
            </a:r>
            <a:r>
              <a:rPr lang="en-US" sz="2200" i="1" dirty="0" smtClean="0">
                <a:sym typeface="Wingdings" pitchFamily="2" charset="2"/>
              </a:rPr>
              <a:t>r</a:t>
            </a:r>
            <a:r>
              <a:rPr lang="en-US" sz="2200" dirty="0" smtClean="0">
                <a:sym typeface="Wingdings" pitchFamily="2" charset="2"/>
              </a:rPr>
              <a:t> </a:t>
            </a:r>
            <a:r>
              <a:rPr lang="en-US" sz="2200" dirty="0" smtClean="0">
                <a:sym typeface="Symbol"/>
              </a:rPr>
              <a:t> </a:t>
            </a:r>
            <a:r>
              <a:rPr lang="en-US" sz="2200" i="1" dirty="0" smtClean="0">
                <a:sym typeface="Symbol"/>
              </a:rPr>
              <a:t>k</a:t>
            </a:r>
            <a:r>
              <a:rPr lang="en-US" sz="2200" dirty="0" smtClean="0">
                <a:sym typeface="Symbol"/>
              </a:rPr>
              <a:t> of user </a:t>
            </a:r>
            <a:r>
              <a:rPr lang="en-US" sz="2200" i="1" dirty="0" smtClean="0">
                <a:sym typeface="Symbol"/>
              </a:rPr>
              <a:t>j</a:t>
            </a:r>
            <a:r>
              <a:rPr lang="en-US" sz="2200" dirty="0" smtClean="0">
                <a:sym typeface="Symbol"/>
              </a:rPr>
              <a:t>, set: </a:t>
            </a:r>
            <a:r>
              <a:rPr lang="en-US" sz="2200" i="1" dirty="0" smtClean="0">
                <a:sym typeface="Symbol"/>
              </a:rPr>
              <a:t>z</a:t>
            </a:r>
            <a:r>
              <a:rPr lang="en-US" sz="2200" dirty="0" smtClean="0">
                <a:sym typeface="Symbol"/>
              </a:rPr>
              <a:t>(</a:t>
            </a:r>
            <a:r>
              <a:rPr lang="en-US" sz="2200" i="1" dirty="0" smtClean="0">
                <a:sym typeface="Symbol"/>
              </a:rPr>
              <a:t>j</a:t>
            </a:r>
            <a:r>
              <a:rPr lang="en-US" sz="2200" dirty="0" smtClean="0">
                <a:sym typeface="Symbol"/>
              </a:rPr>
              <a:t>, </a:t>
            </a:r>
            <a:r>
              <a:rPr lang="en-US" sz="2200" i="1" dirty="0" smtClean="0">
                <a:sym typeface="Symbol"/>
              </a:rPr>
              <a:t>r</a:t>
            </a:r>
            <a:r>
              <a:rPr lang="en-US" sz="2200" dirty="0" smtClean="0">
                <a:sym typeface="Symbol"/>
              </a:rPr>
              <a:t>)  </a:t>
            </a:r>
            <a:r>
              <a:rPr lang="en-US" sz="2200" dirty="0" smtClean="0">
                <a:sym typeface="Wingdings" pitchFamily="2" charset="2"/>
              </a:rPr>
              <a:t> </a:t>
            </a:r>
            <a:r>
              <a:rPr lang="en-US" sz="2200" i="1" dirty="0" smtClean="0">
                <a:sym typeface="Wingdings" pitchFamily="2" charset="2"/>
              </a:rPr>
              <a:t>v</a:t>
            </a:r>
            <a:r>
              <a:rPr lang="en-US" sz="2200" i="1" baseline="-25000" dirty="0" smtClean="0">
                <a:sym typeface="Wingdings" pitchFamily="2" charset="2"/>
              </a:rPr>
              <a:t>m</a:t>
            </a:r>
            <a:r>
              <a:rPr lang="en-US" baseline="-50000" dirty="0" smtClean="0">
                <a:sym typeface="Wingdings" pitchFamily="2" charset="2"/>
              </a:rPr>
              <a:t>2</a:t>
            </a:r>
            <a:r>
              <a:rPr lang="en-US" sz="2200" dirty="0" smtClean="0">
                <a:sym typeface="Wingdings" pitchFamily="2" charset="2"/>
              </a:rPr>
              <a:t> – </a:t>
            </a:r>
            <a:r>
              <a:rPr lang="en-US" sz="2200" i="1" dirty="0" smtClean="0">
                <a:sym typeface="Wingdings" pitchFamily="2" charset="2"/>
              </a:rPr>
              <a:t>x</a:t>
            </a:r>
            <a:r>
              <a:rPr lang="en-US" sz="2200" dirty="0" smtClean="0">
                <a:sym typeface="Wingdings" pitchFamily="2" charset="2"/>
              </a:rPr>
              <a:t>(</a:t>
            </a:r>
            <a:r>
              <a:rPr lang="en-US" sz="2200" i="1" dirty="0" smtClean="0">
                <a:sym typeface="Wingdings" pitchFamily="2" charset="2"/>
              </a:rPr>
              <a:t>m</a:t>
            </a:r>
            <a:r>
              <a:rPr lang="en-US" sz="2200" baseline="-25000" dirty="0" smtClean="0">
                <a:sym typeface="Wingdings" pitchFamily="2" charset="2"/>
              </a:rPr>
              <a:t>2</a:t>
            </a:r>
            <a:r>
              <a:rPr lang="en-US" sz="2200" dirty="0" smtClean="0">
                <a:sym typeface="Wingdings" pitchFamily="2" charset="2"/>
              </a:rPr>
              <a:t>).</a:t>
            </a:r>
          </a:p>
          <a:p>
            <a:pPr marL="514350" lvl="0" indent="-514350" algn="just">
              <a:lnSpc>
                <a:spcPct val="80000"/>
              </a:lnSpc>
              <a:spcBef>
                <a:spcPct val="20000"/>
              </a:spcBef>
              <a:buFont typeface="+mj-lt"/>
              <a:buAutoNum type="arabicPeriod"/>
            </a:pPr>
            <a:r>
              <a:rPr kumimoji="0" lang="en-US" sz="22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For advertiser</a:t>
            </a:r>
            <a:r>
              <a:rPr kumimoji="0" lang="en-US" sz="22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200" i="1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m</a:t>
            </a:r>
            <a:r>
              <a:rPr kumimoji="0" lang="en-US" sz="2200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1</a:t>
            </a:r>
            <a:r>
              <a:rPr lang="en-US" sz="2200" dirty="0" smtClean="0">
                <a:sym typeface="Wingdings" pitchFamily="2" charset="2"/>
              </a:rPr>
              <a:t>, </a:t>
            </a:r>
            <a:r>
              <a:rPr lang="en-US" sz="2200" i="1" dirty="0" smtClean="0">
                <a:sym typeface="Wingdings" pitchFamily="2" charset="2"/>
              </a:rPr>
              <a:t>x</a:t>
            </a:r>
            <a:r>
              <a:rPr lang="en-US" sz="2200" dirty="0" smtClean="0">
                <a:sym typeface="Wingdings" pitchFamily="2" charset="2"/>
              </a:rPr>
              <a:t>(</a:t>
            </a:r>
            <a:r>
              <a:rPr lang="en-US" sz="2200" i="1" dirty="0" smtClean="0">
                <a:sym typeface="Wingdings" pitchFamily="2" charset="2"/>
              </a:rPr>
              <a:t>m</a:t>
            </a:r>
            <a:r>
              <a:rPr lang="en-US" sz="2200" baseline="-25000" dirty="0" smtClean="0">
                <a:sym typeface="Wingdings" pitchFamily="2" charset="2"/>
              </a:rPr>
              <a:t>1</a:t>
            </a:r>
            <a:r>
              <a:rPr lang="en-US" sz="2200" dirty="0" smtClean="0">
                <a:sym typeface="Wingdings" pitchFamily="2" charset="2"/>
              </a:rPr>
              <a:t>)  </a:t>
            </a:r>
            <a:r>
              <a:rPr lang="en-US" sz="2200" i="1" dirty="0" smtClean="0">
                <a:sym typeface="Wingdings" pitchFamily="2" charset="2"/>
              </a:rPr>
              <a:t>x</a:t>
            </a:r>
            <a:r>
              <a:rPr lang="en-US" sz="2200" dirty="0" smtClean="0">
                <a:sym typeface="Wingdings" pitchFamily="2" charset="2"/>
              </a:rPr>
              <a:t>(</a:t>
            </a:r>
            <a:r>
              <a:rPr lang="en-US" sz="2200" i="1" dirty="0" smtClean="0">
                <a:sym typeface="Wingdings" pitchFamily="2" charset="2"/>
              </a:rPr>
              <a:t>m</a:t>
            </a:r>
            <a:r>
              <a:rPr lang="en-US" sz="2200" baseline="-25000" dirty="0" smtClean="0">
                <a:sym typeface="Wingdings" pitchFamily="2" charset="2"/>
              </a:rPr>
              <a:t>1</a:t>
            </a:r>
            <a:r>
              <a:rPr lang="en-US" sz="2200" dirty="0" smtClean="0">
                <a:sym typeface="Wingdings" pitchFamily="2" charset="2"/>
              </a:rPr>
              <a:t>) (1 – 1/</a:t>
            </a:r>
            <a:r>
              <a:rPr lang="en-US" sz="2200" i="1" dirty="0" err="1" smtClean="0">
                <a:sym typeface="Wingdings" pitchFamily="2" charset="2"/>
              </a:rPr>
              <a:t>d</a:t>
            </a:r>
            <a:r>
              <a:rPr lang="en-US" sz="2200" i="1" baseline="-25000" dirty="0" err="1" smtClean="0">
                <a:sym typeface="Wingdings" pitchFamily="2" charset="2"/>
              </a:rPr>
              <a:t>i</a:t>
            </a:r>
            <a:r>
              <a:rPr lang="en-US" sz="2200" dirty="0" smtClean="0">
                <a:sym typeface="Wingdings" pitchFamily="2" charset="2"/>
              </a:rPr>
              <a:t>) + </a:t>
            </a:r>
            <a:r>
              <a:rPr lang="en-US" sz="2200" i="1" dirty="0" smtClean="0">
                <a:sym typeface="Wingdings" pitchFamily="2" charset="2"/>
              </a:rPr>
              <a:t>v</a:t>
            </a:r>
            <a:r>
              <a:rPr lang="en-US" sz="2200" i="1" baseline="-25000" dirty="0" smtClean="0">
                <a:sym typeface="Wingdings" pitchFamily="2" charset="2"/>
              </a:rPr>
              <a:t>m</a:t>
            </a:r>
            <a:r>
              <a:rPr lang="en-US" sz="2200" baseline="-50000" dirty="0" smtClean="0">
                <a:sym typeface="Wingdings" pitchFamily="2" charset="2"/>
              </a:rPr>
              <a:t>1 </a:t>
            </a:r>
            <a:r>
              <a:rPr lang="en-US" sz="2200" dirty="0" smtClean="0">
                <a:sym typeface="Wingdings" pitchFamily="2" charset="2"/>
              </a:rPr>
              <a:t>/(</a:t>
            </a:r>
            <a:r>
              <a:rPr lang="en-US" sz="2200" i="1" dirty="0" smtClean="0">
                <a:sym typeface="Wingdings" pitchFamily="2" charset="2"/>
              </a:rPr>
              <a:t>cd</a:t>
            </a:r>
            <a:r>
              <a:rPr lang="en-US" sz="2200" baseline="-25000" dirty="0" smtClean="0">
                <a:sym typeface="Wingdings" pitchFamily="2" charset="2"/>
              </a:rPr>
              <a:t>1</a:t>
            </a:r>
            <a:r>
              <a:rPr lang="en-US" sz="2200" dirty="0" smtClean="0">
                <a:sym typeface="Wingdings" pitchFamily="2" charset="2"/>
              </a:rPr>
              <a:t>)</a:t>
            </a:r>
          </a:p>
          <a:p>
            <a:pPr marL="514350" lvl="0" indent="-514350" algn="just">
              <a:lnSpc>
                <a:spcPct val="80000"/>
              </a:lnSpc>
              <a:spcBef>
                <a:spcPct val="20000"/>
              </a:spcBef>
              <a:buFont typeface="+mj-lt"/>
              <a:buAutoNum type="arabicPeriod"/>
            </a:pPr>
            <a:endParaRPr kumimoji="0" lang="en-US" sz="220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514350" lvl="0" indent="-514350" algn="just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200" i="1" noProof="0" dirty="0" smtClean="0">
                <a:sym typeface="Wingdings" pitchFamily="2" charset="2"/>
              </a:rPr>
              <a:t>S</a:t>
            </a:r>
            <a:r>
              <a:rPr lang="en-US" sz="2200" noProof="0" dirty="0" smtClean="0">
                <a:sym typeface="Wingdings" pitchFamily="2" charset="2"/>
              </a:rPr>
              <a:t>(</a:t>
            </a:r>
            <a:r>
              <a:rPr lang="en-US" sz="2200" i="1" noProof="0" dirty="0" smtClean="0">
                <a:sym typeface="Wingdings" pitchFamily="2" charset="2"/>
              </a:rPr>
              <a:t>j</a:t>
            </a:r>
            <a:r>
              <a:rPr lang="en-US" sz="2200" noProof="0" dirty="0" smtClean="0">
                <a:sym typeface="Wingdings" pitchFamily="2" charset="2"/>
              </a:rPr>
              <a:t>) – The set of advertisers not yet assigned an impression of </a:t>
            </a:r>
            <a:r>
              <a:rPr lang="en-US" sz="2200" i="1" noProof="0" dirty="0" smtClean="0">
                <a:sym typeface="Wingdings" pitchFamily="2" charset="2"/>
              </a:rPr>
              <a:t>j</a:t>
            </a:r>
            <a:r>
              <a:rPr lang="en-US" sz="2200" noProof="0" dirty="0" smtClean="0">
                <a:sym typeface="Wingdings" pitchFamily="2" charset="2"/>
              </a:rPr>
              <a:t>.</a:t>
            </a:r>
          </a:p>
          <a:p>
            <a:pPr marL="514350" lvl="0" indent="-514350" algn="just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200" i="1" noProof="0" dirty="0" smtClean="0">
                <a:sym typeface="Wingdings" pitchFamily="2" charset="2"/>
              </a:rPr>
              <a:t>m</a:t>
            </a:r>
            <a:r>
              <a:rPr lang="en-US" sz="2200" baseline="-25000" noProof="0" dirty="0" smtClean="0">
                <a:sym typeface="Wingdings" pitchFamily="2" charset="2"/>
              </a:rPr>
              <a:t>1</a:t>
            </a:r>
            <a:r>
              <a:rPr lang="en-US" sz="2200" noProof="0" dirty="0" smtClean="0">
                <a:sym typeface="Wingdings" pitchFamily="2" charset="2"/>
              </a:rPr>
              <a:t>, </a:t>
            </a:r>
            <a:r>
              <a:rPr lang="en-US" sz="2200" i="1" dirty="0" smtClean="0">
                <a:sym typeface="Wingdings" pitchFamily="2" charset="2"/>
              </a:rPr>
              <a:t>m</a:t>
            </a:r>
            <a:r>
              <a:rPr lang="en-US" sz="2200" baseline="-25000" dirty="0" smtClean="0">
                <a:sym typeface="Wingdings" pitchFamily="2" charset="2"/>
              </a:rPr>
              <a:t>2</a:t>
            </a:r>
            <a:r>
              <a:rPr lang="en-US" sz="2200" dirty="0" smtClean="0">
                <a:sym typeface="Wingdings" pitchFamily="2" charset="2"/>
              </a:rPr>
              <a:t> – the two advertisers maximizing </a:t>
            </a:r>
            <a:r>
              <a:rPr lang="en-US" sz="2200" i="1" dirty="0" smtClean="0">
                <a:sym typeface="Wingdings" pitchFamily="2" charset="2"/>
              </a:rPr>
              <a:t>v</a:t>
            </a:r>
            <a:r>
              <a:rPr lang="en-US" sz="2200" i="1" baseline="-25000" dirty="0" smtClean="0">
                <a:sym typeface="Wingdings" pitchFamily="2" charset="2"/>
              </a:rPr>
              <a:t>i</a:t>
            </a:r>
            <a:r>
              <a:rPr lang="en-US" sz="2200" dirty="0" smtClean="0">
                <a:sym typeface="Wingdings" pitchFamily="2" charset="2"/>
              </a:rPr>
              <a:t> – </a:t>
            </a:r>
            <a:r>
              <a:rPr lang="en-US" sz="2200" i="1" dirty="0" smtClean="0">
                <a:sym typeface="Wingdings" pitchFamily="2" charset="2"/>
              </a:rPr>
              <a:t>x</a:t>
            </a:r>
            <a:r>
              <a:rPr lang="en-US" sz="2200" dirty="0" smtClean="0">
                <a:sym typeface="Wingdings" pitchFamily="2" charset="2"/>
              </a:rPr>
              <a:t>(</a:t>
            </a:r>
            <a:r>
              <a:rPr lang="en-US" sz="2200" i="1" dirty="0" err="1" smtClean="0">
                <a:sym typeface="Wingdings" pitchFamily="2" charset="2"/>
              </a:rPr>
              <a:t>i</a:t>
            </a:r>
            <a:r>
              <a:rPr lang="en-US" sz="2200" dirty="0" smtClean="0">
                <a:sym typeface="Wingdings" pitchFamily="2" charset="2"/>
              </a:rPr>
              <a:t>).</a:t>
            </a:r>
            <a:endParaRPr kumimoji="0" lang="en-US" sz="2200" i="1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381974" y="3933056"/>
          <a:ext cx="1478058" cy="432048"/>
        </p:xfrm>
        <a:graphic>
          <a:graphicData uri="http://schemas.openxmlformats.org/presentationml/2006/ole">
            <p:oleObj spid="_x0000_s82947" name="Equation" r:id="rId4" imgW="825480" imgH="241200" progId="Equation.3">
              <p:embed/>
            </p:oleObj>
          </a:graphicData>
        </a:graphic>
      </p:graphicFrame>
      <p:pic>
        <p:nvPicPr>
          <p:cNvPr id="9" name="Picture 4" descr="C:\Documents and Settings\moranfe\Local Settings\Temporary Internet Files\Content.IE5\DGEVV4J9\MC900432569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312" y="216024"/>
            <a:ext cx="1412776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Motivations</a:t>
            </a:r>
          </a:p>
          <a:p>
            <a:r>
              <a:rPr lang="en-US" dirty="0" smtClean="0"/>
              <a:t>Competitive Ratio</a:t>
            </a:r>
          </a:p>
          <a:p>
            <a:r>
              <a:rPr lang="en-US" dirty="0" smtClean="0"/>
              <a:t>Models</a:t>
            </a:r>
          </a:p>
          <a:p>
            <a:pPr lvl="1"/>
            <a:r>
              <a:rPr lang="en-US" dirty="0" smtClean="0"/>
              <a:t>Previous models</a:t>
            </a:r>
          </a:p>
          <a:p>
            <a:pPr lvl="1"/>
            <a:r>
              <a:rPr lang="en-US" dirty="0" smtClean="0"/>
              <a:t>Our new model</a:t>
            </a:r>
          </a:p>
          <a:p>
            <a:r>
              <a:rPr lang="en-US" dirty="0" smtClean="0"/>
              <a:t>Our Results</a:t>
            </a:r>
          </a:p>
          <a:p>
            <a:pPr lvl="1"/>
            <a:r>
              <a:rPr lang="en-US" dirty="0" smtClean="0"/>
              <a:t>Reduction to unit frequency caps</a:t>
            </a:r>
          </a:p>
          <a:p>
            <a:pPr lvl="1"/>
            <a:r>
              <a:rPr lang="en-US" dirty="0" smtClean="0"/>
              <a:t>The equal values case</a:t>
            </a:r>
          </a:p>
          <a:p>
            <a:pPr lvl="1"/>
            <a:r>
              <a:rPr lang="en-US" dirty="0" smtClean="0"/>
              <a:t>The general case</a:t>
            </a:r>
          </a:p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3048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Case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/>
              <a:t>Remarks</a:t>
            </a:r>
          </a:p>
          <a:p>
            <a:r>
              <a:rPr lang="en-US" dirty="0" smtClean="0"/>
              <a:t>The constant </a:t>
            </a:r>
            <a:r>
              <a:rPr lang="en-US" i="1" dirty="0" smtClean="0"/>
              <a:t>c </a:t>
            </a:r>
            <a:r>
              <a:rPr lang="en-US" dirty="0" smtClean="0"/>
              <a:t>is (1 + 1/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min</a:t>
            </a:r>
            <a:r>
              <a:rPr lang="en-US" dirty="0" smtClean="0"/>
              <a:t>)</a:t>
            </a:r>
            <a:r>
              <a:rPr lang="en-US" i="1" baseline="30000" dirty="0" err="1" smtClean="0"/>
              <a:t>d</a:t>
            </a:r>
            <a:r>
              <a:rPr lang="en-US" sz="2000" baseline="20000" dirty="0" err="1" smtClean="0"/>
              <a:t>min</a:t>
            </a:r>
            <a:r>
              <a:rPr lang="en-US" dirty="0" smtClean="0"/>
              <a:t> - 1, where 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min</a:t>
            </a:r>
            <a:r>
              <a:rPr lang="en-US" dirty="0" smtClean="0"/>
              <a:t> is the minimal demand.</a:t>
            </a:r>
          </a:p>
          <a:p>
            <a:r>
              <a:rPr lang="en-US" dirty="0" smtClean="0"/>
              <a:t>Competitive ratio, 1 – 1 / (c + 1), which approaches 1 – 1 / </a:t>
            </a:r>
            <a:r>
              <a:rPr lang="en-US" i="1" dirty="0" smtClean="0"/>
              <a:t>e</a:t>
            </a:r>
            <a:r>
              <a:rPr lang="en-US" dirty="0" smtClean="0"/>
              <a:t> for large demands.</a:t>
            </a:r>
          </a:p>
          <a:p>
            <a:r>
              <a:rPr lang="en-US" dirty="0" smtClean="0"/>
              <a:t>The algorithm both increases and decreases primal variables.</a:t>
            </a:r>
          </a:p>
          <a:p>
            <a:pPr lvl="1"/>
            <a:r>
              <a:rPr lang="en-US" dirty="0" smtClean="0"/>
              <a:t>This is unlike other online primal-dual algorithms.</a:t>
            </a:r>
          </a:p>
          <a:p>
            <a:r>
              <a:rPr lang="en-US" dirty="0" smtClean="0"/>
              <a:t>The algorithm can be easily made to work with user targeting.</a:t>
            </a:r>
          </a:p>
          <a:p>
            <a:pPr lvl="1"/>
            <a:r>
              <a:rPr lang="en-US" dirty="0" smtClean="0"/>
              <a:t>In this case its competitive ratio is tight.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Picture 4" descr="C:\Documents and Settings\moranfe\Local Settings\Temporary Internet Files\Content.IE5\DGEVV4J9\MC90043256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216024"/>
            <a:ext cx="1412776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80971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Improving upon the 1-1/</a:t>
            </a:r>
            <a:r>
              <a:rPr lang="en-US" i="1" dirty="0" smtClean="0"/>
              <a:t>e</a:t>
            </a:r>
            <a:r>
              <a:rPr lang="en-US" dirty="0" smtClean="0"/>
              <a:t> competitive algorithm for general values and demands.</a:t>
            </a:r>
          </a:p>
          <a:p>
            <a:pPr lvl="1"/>
            <a:r>
              <a:rPr lang="en-US" dirty="0" smtClean="0"/>
              <a:t>The worst upper bound known is 0.707.</a:t>
            </a:r>
          </a:p>
          <a:p>
            <a:r>
              <a:rPr lang="en-US" dirty="0" smtClean="0"/>
              <a:t>Supporting targeting constraints regarding both:</a:t>
            </a:r>
          </a:p>
          <a:p>
            <a:pPr lvl="1"/>
            <a:r>
              <a:rPr lang="en-US" dirty="0" smtClean="0"/>
              <a:t>User</a:t>
            </a:r>
          </a:p>
          <a:p>
            <a:pPr lvl="1"/>
            <a:r>
              <a:rPr lang="en-US" dirty="0" smtClean="0"/>
              <a:t>Context (webpage)</a:t>
            </a:r>
          </a:p>
          <a:p>
            <a:r>
              <a:rPr lang="en-US" dirty="0" smtClean="0"/>
              <a:t>Improved approximation ratio for equal values and high demands.</a:t>
            </a:r>
          </a:p>
          <a:p>
            <a:pPr lvl="1"/>
            <a:r>
              <a:rPr lang="en-US" dirty="0" smtClean="0"/>
              <a:t>¾ is known to be tight for low demands only.</a:t>
            </a:r>
          </a:p>
          <a:p>
            <a:pPr lvl="1"/>
            <a:r>
              <a:rPr lang="en-US" dirty="0" smtClean="0"/>
              <a:t>If all demands are equal and approach infinity, we have a 0.828-competitive algorithm.</a:t>
            </a:r>
          </a:p>
          <a:p>
            <a:r>
              <a:rPr lang="en-US" dirty="0" smtClean="0"/>
              <a:t>Using randomization to bypass the deterministic upper bounds.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12291" name="Picture 3" descr="C:\Documents and Settings\moranfe\Local Settings\Temporary Internet Files\Content.IE5\YDMMG3SK\MCj0434826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285728"/>
            <a:ext cx="1103332" cy="11033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406" y="-214338"/>
            <a:ext cx="8643998" cy="35719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Down">
              <a:avLst>
                <a:gd name="adj" fmla="val 867087"/>
              </a:avLst>
            </a:prstTxWarp>
            <a:spAutoFit/>
          </a:bodyPr>
          <a:lstStyle/>
          <a:p>
            <a:pPr algn="ctr"/>
            <a:r>
              <a:rPr lang="en-US" sz="1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</a:t>
            </a:r>
            <a:endParaRPr lang="en-US" sz="13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66663" y="3927653"/>
            <a:ext cx="1005403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13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Frequency Capping in Online Advertising</a:t>
            </a:r>
            <a:endParaRPr lang="en-US" sz="36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4915" y="1345156"/>
            <a:ext cx="25368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Types of online advertising: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143240" y="1285860"/>
            <a:ext cx="1928826" cy="114300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sz="2400" dirty="0" smtClean="0"/>
              <a:t>Sponsored search advertising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857884" y="1285860"/>
            <a:ext cx="1928826" cy="114300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sz="2400" dirty="0" smtClean="0"/>
              <a:t>Display advertising</a:t>
            </a:r>
          </a:p>
        </p:txBody>
      </p:sp>
      <p:sp>
        <p:nvSpPr>
          <p:cNvPr id="16" name="Down Arrow 15"/>
          <p:cNvSpPr/>
          <p:nvPr/>
        </p:nvSpPr>
        <p:spPr>
          <a:xfrm>
            <a:off x="3786182" y="2571744"/>
            <a:ext cx="571504" cy="714380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6500826" y="2571744"/>
            <a:ext cx="571504" cy="714380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28596" y="3403587"/>
            <a:ext cx="27146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Different business models: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3143240" y="3357562"/>
            <a:ext cx="1928826" cy="109698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Pay-Per-Click</a:t>
            </a:r>
            <a:endParaRPr lang="en-US" sz="2800" dirty="0"/>
          </a:p>
        </p:txBody>
      </p:sp>
      <p:sp>
        <p:nvSpPr>
          <p:cNvPr id="20" name="Rounded Rectangle 19"/>
          <p:cNvSpPr/>
          <p:nvPr/>
        </p:nvSpPr>
        <p:spPr>
          <a:xfrm>
            <a:off x="5857884" y="3357562"/>
            <a:ext cx="1928826" cy="109698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Pay-Per-Impression</a:t>
            </a:r>
            <a:endParaRPr lang="en-US" sz="2800" dirty="0"/>
          </a:p>
        </p:txBody>
      </p:sp>
      <p:sp>
        <p:nvSpPr>
          <p:cNvPr id="21" name="Rectangle 20"/>
          <p:cNvSpPr/>
          <p:nvPr/>
        </p:nvSpPr>
        <p:spPr>
          <a:xfrm>
            <a:off x="500034" y="5477548"/>
            <a:ext cx="27860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Requires:</a:t>
            </a:r>
          </a:p>
        </p:txBody>
      </p:sp>
      <p:sp>
        <p:nvSpPr>
          <p:cNvPr id="22" name="Down Arrow 21"/>
          <p:cNvSpPr/>
          <p:nvPr/>
        </p:nvSpPr>
        <p:spPr>
          <a:xfrm rot="20356556">
            <a:off x="7089829" y="4643446"/>
            <a:ext cx="571504" cy="714380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 rot="1678087">
            <a:off x="5849150" y="4643446"/>
            <a:ext cx="571504" cy="714380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6858016" y="5429264"/>
            <a:ext cx="1928826" cy="92869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sz="2400" dirty="0" smtClean="0"/>
              <a:t>Good Targeting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4643438" y="5429264"/>
            <a:ext cx="1928826" cy="92869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sz="2400" dirty="0" smtClean="0"/>
              <a:t>Frequency Capping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 animBg="1"/>
      <p:bldP spid="15" grpId="0" animBg="1"/>
      <p:bldP spid="16" grpId="0" animBg="1"/>
      <p:bldP spid="17" grpId="0" animBg="1"/>
      <p:bldP spid="18" grpId="0"/>
      <p:bldP spid="19" grpId="0" animBg="1"/>
      <p:bldP spid="20" grpId="0" animBg="1"/>
      <p:bldP spid="21" grpId="0"/>
      <p:bldP spid="22" grpId="0" animBg="1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228601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Standard performance measure for online algorithms.</a:t>
            </a:r>
          </a:p>
          <a:p>
            <a:pPr>
              <a:lnSpc>
                <a:spcPct val="70000"/>
              </a:lnSpc>
              <a:buNone/>
            </a:pP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Notation</a:t>
            </a:r>
          </a:p>
          <a:p>
            <a:r>
              <a:rPr lang="en-US" i="1" dirty="0" smtClean="0">
                <a:latin typeface="Verdana" pitchFamily="34" charset="0"/>
              </a:rPr>
              <a:t>I</a:t>
            </a:r>
            <a:r>
              <a:rPr lang="en-US" dirty="0" smtClean="0"/>
              <a:t> – An instance of an online problem.</a:t>
            </a:r>
          </a:p>
          <a:p>
            <a:r>
              <a:rPr lang="en-US" i="1" dirty="0" smtClean="0"/>
              <a:t>ALG</a:t>
            </a:r>
            <a:r>
              <a:rPr lang="en-US" dirty="0" smtClean="0"/>
              <a:t>(</a:t>
            </a:r>
            <a:r>
              <a:rPr lang="en-US" i="1" dirty="0" smtClean="0">
                <a:latin typeface="Verdana" pitchFamily="34" charset="0"/>
              </a:rPr>
              <a:t>I</a:t>
            </a:r>
            <a:r>
              <a:rPr lang="en-US" dirty="0" smtClean="0"/>
              <a:t>) – The value of an online algorithm </a:t>
            </a:r>
            <a:r>
              <a:rPr lang="en-US" i="1" dirty="0" smtClean="0"/>
              <a:t>ALG</a:t>
            </a:r>
            <a:r>
              <a:rPr lang="en-US" dirty="0" smtClean="0"/>
              <a:t> on </a:t>
            </a:r>
            <a:r>
              <a:rPr lang="en-US" i="1" dirty="0" smtClean="0">
                <a:latin typeface="Verdana" pitchFamily="34" charset="0"/>
              </a:rPr>
              <a:t>I</a:t>
            </a:r>
            <a:r>
              <a:rPr lang="en-US" dirty="0" smtClean="0"/>
              <a:t>.</a:t>
            </a:r>
          </a:p>
          <a:p>
            <a:r>
              <a:rPr lang="en-US" i="1" dirty="0" smtClean="0"/>
              <a:t>OPT</a:t>
            </a:r>
            <a:r>
              <a:rPr lang="en-US" dirty="0" smtClean="0"/>
              <a:t>(</a:t>
            </a:r>
            <a:r>
              <a:rPr lang="en-US" i="1" dirty="0" smtClean="0">
                <a:latin typeface="Verdana" pitchFamily="34" charset="0"/>
              </a:rPr>
              <a:t>I</a:t>
            </a:r>
            <a:r>
              <a:rPr lang="en-US" dirty="0" smtClean="0"/>
              <a:t>) – The value of the optimal </a:t>
            </a:r>
            <a:r>
              <a:rPr lang="en-US" u="sng" dirty="0" smtClean="0"/>
              <a:t>offline</a:t>
            </a:r>
            <a:r>
              <a:rPr lang="en-US" dirty="0" smtClean="0"/>
              <a:t> algorithm on </a:t>
            </a:r>
            <a:r>
              <a:rPr lang="en-US" i="1" dirty="0" smtClean="0">
                <a:latin typeface="Verdana" pitchFamily="34" charset="0"/>
              </a:rPr>
              <a:t>I</a:t>
            </a:r>
            <a:r>
              <a:rPr lang="en-US" dirty="0" smtClean="0"/>
              <a:t>.</a:t>
            </a:r>
            <a:endParaRPr lang="en-US" i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71604" y="4214818"/>
          <a:ext cx="1320521" cy="714380"/>
        </p:xfrm>
        <a:graphic>
          <a:graphicData uri="http://schemas.openxmlformats.org/presentationml/2006/ole">
            <p:oleObj spid="_x0000_s52226" name="Equation" r:id="rId3" imgW="774360" imgH="4190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519755" y="4214823"/>
          <a:ext cx="1624013" cy="714375"/>
        </p:xfrm>
        <a:graphic>
          <a:graphicData uri="http://schemas.openxmlformats.org/presentationml/2006/ole">
            <p:oleObj spid="_x0000_s52227" name="Equation" r:id="rId4" imgW="952200" imgH="41904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0034" y="3714752"/>
            <a:ext cx="3845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For Deterministic Algorithms</a:t>
            </a:r>
            <a:endParaRPr lang="en-US" sz="2400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4462447" y="3714752"/>
            <a:ext cx="3716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For Randomized Algorithms</a:t>
            </a:r>
            <a:endParaRPr lang="en-US" sz="2400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4429124" y="4857760"/>
            <a:ext cx="467679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266700">
              <a:buFont typeface="Arial" pitchFamily="34" charset="0"/>
              <a:buChar char="•"/>
            </a:pPr>
            <a:r>
              <a:rPr lang="en-US" sz="2500" dirty="0" smtClean="0"/>
              <a:t>Against oblivious adversary.</a:t>
            </a:r>
          </a:p>
          <a:p>
            <a:pPr indent="266700">
              <a:buFont typeface="Arial" pitchFamily="34" charset="0"/>
              <a:buChar char="•"/>
            </a:pPr>
            <a:r>
              <a:rPr lang="en-US" sz="2500" dirty="0" smtClean="0"/>
              <a:t>Other adversary types also exist.</a:t>
            </a:r>
            <a:endParaRPr lang="en-US" sz="25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85804" y="5857892"/>
            <a:ext cx="8229600" cy="785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Randomization often improves the achievable competitive ratio.</a:t>
            </a:r>
          </a:p>
        </p:txBody>
      </p:sp>
      <p:pic>
        <p:nvPicPr>
          <p:cNvPr id="33799" name="Picture 7" descr="C:\Documents and Settings\moranfe\Local Settings\Temporary Internet Files\Content.IE5\05LL1K6H\MCj0250407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72396" y="226820"/>
            <a:ext cx="928694" cy="1120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Ad-Auctions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Instance</a:t>
            </a:r>
          </a:p>
          <a:p>
            <a:r>
              <a:rPr lang="en-US" i="1" dirty="0" smtClean="0"/>
              <a:t>n</a:t>
            </a:r>
            <a:r>
              <a:rPr lang="en-US" dirty="0" smtClean="0"/>
              <a:t> advertisers:</a:t>
            </a:r>
          </a:p>
          <a:p>
            <a:pPr marL="1708150" lvl="1" indent="-355600"/>
            <a:r>
              <a:rPr lang="en-US" dirty="0" smtClean="0"/>
              <a:t>budget (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i</a:t>
            </a:r>
            <a:r>
              <a:rPr lang="en-US" dirty="0" smtClean="0"/>
              <a:t>)</a:t>
            </a:r>
          </a:p>
          <a:p>
            <a:pPr marL="1708150" lvl="1" indent="-355600"/>
            <a:r>
              <a:rPr lang="en-US" dirty="0" smtClean="0"/>
              <a:t>bid for each keyword (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i,k</a:t>
            </a:r>
            <a:r>
              <a:rPr lang="en-US" dirty="0" smtClean="0"/>
              <a:t>)</a:t>
            </a:r>
          </a:p>
          <a:p>
            <a:pPr marL="1708150" lvl="1" indent="-355600"/>
            <a:r>
              <a:rPr lang="en-US" dirty="0" smtClean="0"/>
              <a:t>these parameters are known in advance.</a:t>
            </a:r>
          </a:p>
          <a:p>
            <a:r>
              <a:rPr lang="en-US" dirty="0" smtClean="0"/>
              <a:t>Impressions:</a:t>
            </a:r>
          </a:p>
          <a:p>
            <a:pPr lvl="1"/>
            <a:r>
              <a:rPr lang="en-US" dirty="0" smtClean="0"/>
              <a:t>Arrive online. Each one is associated with a keyword.</a:t>
            </a:r>
          </a:p>
          <a:p>
            <a:pPr lvl="1"/>
            <a:r>
              <a:rPr lang="en-US" dirty="0" smtClean="0"/>
              <a:t>Must be immediately assigned upon arrival.</a:t>
            </a:r>
          </a:p>
          <a:p>
            <a:pPr lvl="1"/>
            <a:r>
              <a:rPr lang="en-US" dirty="0" smtClean="0"/>
              <a:t>The gain is min{bid, remaining budget}.</a:t>
            </a: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Objective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Maximize the total gain.</a:t>
            </a: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Known Result</a:t>
            </a:r>
          </a:p>
          <a:p>
            <a:pPr marL="0" lvl="0" indent="0">
              <a:buNone/>
            </a:pPr>
            <a:r>
              <a:rPr lang="en-US" dirty="0" smtClean="0"/>
              <a:t>A tight 1 – 1/</a:t>
            </a:r>
            <a:r>
              <a:rPr lang="en-US" i="1" dirty="0" smtClean="0"/>
              <a:t>e</a:t>
            </a:r>
            <a:r>
              <a:rPr lang="en-US" dirty="0" smtClean="0"/>
              <a:t> competitive algorithm by Mehta et al. (2007) for large budgets.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6385" name="Picture 1" descr="C:\Documents and Settings\moranfe\Local Settings\Temporary Internet Files\Content.IE5\BXPUWS8R\MCBD07032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988840"/>
            <a:ext cx="936104" cy="1013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/>
              <a:t>Extended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412134"/>
            <a:ext cx="2133600" cy="365125"/>
          </a:xfrm>
        </p:spPr>
        <p:txBody>
          <a:bodyPr/>
          <a:lstStyle/>
          <a:p>
            <a:fld id="{6D6A4B56-60CD-4619-9AC4-C8199308464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467544" y="1519064"/>
            <a:ext cx="5256584" cy="298092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b="1" u="sng" dirty="0" smtClean="0"/>
              <a:t>Difference (from previous model)</a:t>
            </a:r>
            <a:endParaRPr kumimoji="0" lang="en-US" sz="3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The bid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i,k</a:t>
            </a:r>
            <a:r>
              <a:rPr lang="en-US" sz="3200" dirty="0" smtClean="0"/>
              <a:t> of advertiser </a:t>
            </a:r>
            <a:r>
              <a:rPr lang="en-US" sz="3200" i="1" dirty="0" err="1" smtClean="0"/>
              <a:t>i</a:t>
            </a:r>
            <a:r>
              <a:rPr lang="en-US" sz="3200" dirty="0" smtClean="0"/>
              <a:t> on keyword </a:t>
            </a:r>
            <a:r>
              <a:rPr lang="en-US" sz="3200" i="1" dirty="0" smtClean="0"/>
              <a:t>k:</a:t>
            </a:r>
          </a:p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was a constant in the old model.</a:t>
            </a:r>
          </a:p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is a non-increasing function of the number of impressions of keyword </a:t>
            </a:r>
            <a:r>
              <a:rPr lang="en-US" sz="3200" i="1" dirty="0" smtClean="0"/>
              <a:t>k</a:t>
            </a:r>
            <a:r>
              <a:rPr lang="en-US" sz="3200" dirty="0" smtClean="0"/>
              <a:t> bought by advertiser </a:t>
            </a:r>
            <a:r>
              <a:rPr lang="en-US" sz="3200" i="1" dirty="0" err="1" smtClean="0"/>
              <a:t>i</a:t>
            </a:r>
            <a:r>
              <a:rPr lang="en-US" sz="3200" dirty="0" smtClean="0"/>
              <a:t> so far.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i="1" dirty="0" smtClean="0"/>
          </a:p>
        </p:txBody>
      </p:sp>
      <p:grpSp>
        <p:nvGrpSpPr>
          <p:cNvPr id="19" name="Group 18"/>
          <p:cNvGrpSpPr/>
          <p:nvPr/>
        </p:nvGrpSpPr>
        <p:grpSpPr>
          <a:xfrm>
            <a:off x="5868144" y="1124744"/>
            <a:ext cx="2592288" cy="2520280"/>
            <a:chOff x="5868144" y="1124744"/>
            <a:chExt cx="2592288" cy="2520280"/>
          </a:xfrm>
        </p:grpSpPr>
        <p:cxnSp>
          <p:nvCxnSpPr>
            <p:cNvPr id="14" name="Straight Arrow Connector 13"/>
            <p:cNvCxnSpPr/>
            <p:nvPr/>
          </p:nvCxnSpPr>
          <p:spPr>
            <a:xfrm rot="5400000" flipH="1" flipV="1">
              <a:off x="5472100" y="2384884"/>
              <a:ext cx="1656184" cy="1588"/>
            </a:xfrm>
            <a:prstGeom prst="straightConnector1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6300192" y="3212976"/>
              <a:ext cx="2160240" cy="1588"/>
            </a:xfrm>
            <a:prstGeom prst="straightConnector1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084168" y="1124744"/>
              <a:ext cx="5341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/>
                <a:t>b</a:t>
              </a:r>
              <a:r>
                <a:rPr lang="en-US" sz="2400" i="1" baseline="-25000" dirty="0" err="1" smtClean="0"/>
                <a:t>i,k</a:t>
              </a:r>
              <a:endParaRPr lang="en-US" sz="2400" i="1" baseline="-25000" dirty="0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6300192" y="1916832"/>
              <a:ext cx="1872208" cy="1297732"/>
              <a:chOff x="6300192" y="3861048"/>
              <a:chExt cx="1872208" cy="1297732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6300192" y="3861048"/>
                <a:ext cx="648072" cy="504056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6200000" flipH="1">
                <a:off x="6804248" y="4509120"/>
                <a:ext cx="792088" cy="504056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>
                <a:off x="7452320" y="5157192"/>
                <a:ext cx="720080" cy="1588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TextBox 26"/>
            <p:cNvSpPr txBox="1"/>
            <p:nvPr/>
          </p:nvSpPr>
          <p:spPr>
            <a:xfrm>
              <a:off x="5868144" y="176352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868144" y="219557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868144" y="262762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804248" y="32756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308304" y="32756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5652120" y="3565465"/>
            <a:ext cx="34054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en-US" sz="2000" dirty="0" smtClean="0"/>
              <a:t>Bid for first impression: 3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n-US" sz="2000" dirty="0" smtClean="0"/>
              <a:t>Bid for second impression: 2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n-US" sz="2000" dirty="0" smtClean="0"/>
              <a:t>Bid for next impressions: 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432048" y="4809811"/>
            <a:ext cx="8388424" cy="1787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2700" b="1" u="sng" dirty="0" smtClean="0"/>
              <a:t>Known Results</a:t>
            </a:r>
          </a:p>
          <a:p>
            <a:pPr marL="273050" lvl="0" indent="-27305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700" dirty="0" smtClean="0"/>
              <a:t>An upper bound of 1 – 1/</a:t>
            </a:r>
            <a:r>
              <a:rPr lang="en-US" sz="2700" i="1" dirty="0" smtClean="0"/>
              <a:t>e</a:t>
            </a:r>
            <a:r>
              <a:rPr lang="en-US" sz="2700" dirty="0" smtClean="0"/>
              <a:t> follows from the result of the previous model.</a:t>
            </a:r>
          </a:p>
          <a:p>
            <a:pPr marL="273050" indent="-27305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700" dirty="0" smtClean="0"/>
              <a:t>A 1 – 1/</a:t>
            </a:r>
            <a:r>
              <a:rPr lang="en-US" sz="2700" i="1" dirty="0" smtClean="0"/>
              <a:t>e</a:t>
            </a:r>
            <a:r>
              <a:rPr lang="en-US" sz="2700" dirty="0" smtClean="0"/>
              <a:t> competitive algorithm by </a:t>
            </a:r>
            <a:r>
              <a:rPr lang="en-US" sz="2800" dirty="0" err="1" smtClean="0"/>
              <a:t>Goel</a:t>
            </a:r>
            <a:r>
              <a:rPr lang="en-US" sz="2800" dirty="0" smtClean="0"/>
              <a:t> and Mehta (2007) for large budgets</a:t>
            </a:r>
            <a:r>
              <a:rPr lang="en-US" sz="2700" dirty="0" smtClean="0"/>
              <a:t>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Frequency Capping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Instance</a:t>
            </a:r>
          </a:p>
          <a:p>
            <a:r>
              <a:rPr lang="en-US" i="1" dirty="0" smtClean="0"/>
              <a:t>n</a:t>
            </a:r>
            <a:r>
              <a:rPr lang="en-US" dirty="0" smtClean="0"/>
              <a:t> advertisers</a:t>
            </a:r>
          </a:p>
          <a:p>
            <a:pPr marL="1981200" lvl="1" indent="-355600"/>
            <a:r>
              <a:rPr lang="en-US" dirty="0" smtClean="0"/>
              <a:t>demand (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i</a:t>
            </a:r>
            <a:r>
              <a:rPr lang="en-US" dirty="0" smtClean="0"/>
              <a:t>).</a:t>
            </a:r>
          </a:p>
          <a:p>
            <a:pPr marL="1981200" lvl="1" indent="-355600"/>
            <a:r>
              <a:rPr lang="en-US" dirty="0" smtClean="0"/>
              <a:t>value per impression (</a:t>
            </a:r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en-US" dirty="0" smtClean="0"/>
              <a:t>).</a:t>
            </a:r>
          </a:p>
          <a:p>
            <a:pPr marL="1981200" lvl="1" indent="-355600"/>
            <a:r>
              <a:rPr lang="en-US" dirty="0" smtClean="0"/>
              <a:t>frequency cap per user (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r>
              <a:rPr lang="en-US" dirty="0" smtClean="0"/>
              <a:t>).</a:t>
            </a:r>
          </a:p>
          <a:p>
            <a:pPr marL="1981200" lvl="1" indent="-355600"/>
            <a:r>
              <a:rPr lang="en-US" dirty="0" smtClean="0"/>
              <a:t>the parameter are known in advance.</a:t>
            </a:r>
          </a:p>
          <a:p>
            <a:r>
              <a:rPr lang="en-US" dirty="0" smtClean="0"/>
              <a:t>Impressions:</a:t>
            </a:r>
          </a:p>
          <a:p>
            <a:pPr lvl="1"/>
            <a:r>
              <a:rPr lang="en-US" dirty="0" smtClean="0"/>
              <a:t>Arrive online.</a:t>
            </a:r>
          </a:p>
          <a:p>
            <a:pPr lvl="1"/>
            <a:r>
              <a:rPr lang="en-US" dirty="0" smtClean="0"/>
              <a:t>Each one is associated with a user.</a:t>
            </a:r>
          </a:p>
          <a:p>
            <a:pPr lvl="1"/>
            <a:r>
              <a:rPr lang="en-US" dirty="0" smtClean="0"/>
              <a:t>Must be immediately assigned.</a:t>
            </a:r>
          </a:p>
          <a:p>
            <a:pPr lvl="1"/>
            <a:r>
              <a:rPr lang="en-US" dirty="0" smtClean="0"/>
              <a:t>The gain is the value of the advertiser receiving the impression.</a:t>
            </a:r>
          </a:p>
          <a:p>
            <a:pPr>
              <a:buNone/>
            </a:pPr>
            <a:r>
              <a:rPr lang="en-US" b="1" u="sng" dirty="0" smtClean="0"/>
              <a:t>Objective</a:t>
            </a:r>
          </a:p>
          <a:p>
            <a:pPr>
              <a:buNone/>
            </a:pPr>
            <a:r>
              <a:rPr lang="en-US" dirty="0" smtClean="0"/>
              <a:t>Maximize the total 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6385" name="Picture 1" descr="C:\Documents and Settings\moranfe\Local Settings\Temporary Internet Files\Content.IE5\BXPUWS8R\MCBD07032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348880"/>
            <a:ext cx="1263821" cy="13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Inherited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147248" cy="504056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frequency capping model can be represented as a special case of the extended model:</a:t>
            </a:r>
          </a:p>
          <a:p>
            <a:pPr lvl="1"/>
            <a:r>
              <a:rPr lang="en-US" dirty="0" smtClean="0"/>
              <a:t>Keyword = User.</a:t>
            </a:r>
          </a:p>
          <a:p>
            <a:pPr lvl="1"/>
            <a:r>
              <a:rPr lang="en-US" dirty="0" smtClean="0"/>
              <a:t>Bid is a step function dropping at the frequency cap.</a:t>
            </a:r>
          </a:p>
          <a:p>
            <a:r>
              <a:rPr lang="en-US" dirty="0" smtClean="0"/>
              <a:t>The 1 – 1/</a:t>
            </a:r>
            <a:r>
              <a:rPr lang="en-US" i="1" dirty="0" smtClean="0"/>
              <a:t>e</a:t>
            </a:r>
            <a:r>
              <a:rPr lang="en-US" dirty="0" smtClean="0"/>
              <a:t> competitive algorithm of </a:t>
            </a:r>
            <a:r>
              <a:rPr lang="en-US" dirty="0" err="1" smtClean="0"/>
              <a:t>Goel</a:t>
            </a:r>
            <a:r>
              <a:rPr lang="en-US" dirty="0" smtClean="0"/>
              <a:t> and Mehta (2007) applies to our model for large demands.</a:t>
            </a:r>
          </a:p>
          <a:p>
            <a:r>
              <a:rPr lang="en-US" dirty="0" smtClean="0"/>
              <a:t>The upper bound of the previous model does not necessarily propagates to the freq. capping model:</a:t>
            </a:r>
          </a:p>
          <a:p>
            <a:pPr lvl="1"/>
            <a:r>
              <a:rPr lang="en-US" dirty="0" smtClean="0"/>
              <a:t>Allowing different bids for different keywords/users create a matching aspect.</a:t>
            </a:r>
          </a:p>
          <a:p>
            <a:pPr lvl="1"/>
            <a:r>
              <a:rPr lang="en-US" dirty="0" smtClean="0"/>
              <a:t>The freq. capping model allows a single value for each advertiser.</a:t>
            </a:r>
          </a:p>
          <a:p>
            <a:pPr lvl="1"/>
            <a:r>
              <a:rPr lang="en-US" dirty="0" smtClean="0"/>
              <a:t>Strongest upper bound known for the freq. capping model is </a:t>
            </a:r>
            <a:r>
              <a:rPr lang="en-US" dirty="0" smtClean="0"/>
              <a:t>0.707 &gt; 1 – 1/e </a:t>
            </a:r>
            <a:r>
              <a:rPr lang="en-US" dirty="0" smtClean="0"/>
              <a:t>(for deterministic algorithms).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3729" name="Picture 1" descr="C:\Documents and Settings\moranfe\Local Settings\Temporary Internet Files\Content.IE5\S8T9AYHX\MC90035877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34434" y="404665"/>
            <a:ext cx="781982" cy="864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518457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 reduction to the case of unit freq. caps.</a:t>
            </a:r>
          </a:p>
          <a:p>
            <a:pPr lvl="1"/>
            <a:r>
              <a:rPr lang="en-US" dirty="0" smtClean="0"/>
              <a:t>The other results are based on this reduction.</a:t>
            </a:r>
          </a:p>
          <a:p>
            <a:r>
              <a:rPr lang="en-US" dirty="0" smtClean="0"/>
              <a:t>A greedy ¾-competitive algorithms for two cases:</a:t>
            </a:r>
          </a:p>
          <a:p>
            <a:pPr lvl="1"/>
            <a:r>
              <a:rPr lang="en-US" dirty="0" smtClean="0"/>
              <a:t>All advertisers have equal values.</a:t>
            </a:r>
          </a:p>
          <a:p>
            <a:pPr lvl="1"/>
            <a:r>
              <a:rPr lang="en-US" dirty="0" smtClean="0"/>
              <a:t>All advertisers have equal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i</a:t>
            </a:r>
            <a:r>
              <a:rPr lang="en-US" dirty="0" smtClean="0"/>
              <a:t>/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matching upper bound for deterministic algorithms.</a:t>
            </a:r>
          </a:p>
          <a:p>
            <a:r>
              <a:rPr lang="en-US" dirty="0" smtClean="0"/>
              <a:t>For the general case:</a:t>
            </a:r>
          </a:p>
          <a:p>
            <a:pPr lvl="1"/>
            <a:r>
              <a:rPr lang="en-US" dirty="0" smtClean="0"/>
              <a:t>An upper bound of 0.707.</a:t>
            </a:r>
          </a:p>
          <a:p>
            <a:pPr lvl="1"/>
            <a:r>
              <a:rPr lang="en-US" dirty="0" smtClean="0"/>
              <a:t>A different 1 – 1/</a:t>
            </a:r>
            <a:r>
              <a:rPr lang="en-US" i="1" dirty="0" smtClean="0"/>
              <a:t>e</a:t>
            </a:r>
            <a:r>
              <a:rPr lang="en-US" dirty="0" smtClean="0"/>
              <a:t> competitive algorithm for large demands:</a:t>
            </a:r>
          </a:p>
          <a:p>
            <a:pPr lvl="2"/>
            <a:r>
              <a:rPr lang="en-US" dirty="0" smtClean="0"/>
              <a:t>Based on the primal-dual method of Buchbinder and Naor (2009).</a:t>
            </a:r>
          </a:p>
          <a:p>
            <a:pPr lvl="2"/>
            <a:r>
              <a:rPr lang="en-US" dirty="0" smtClean="0"/>
              <a:t>Both increases and decreases primal variables.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2705" name="Picture 1" descr="C:\Documents and Settings\moranfe\Local Settings\Temporary Internet Files\Content.IE5\N7TUQ0DD\MC9000787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88640"/>
            <a:ext cx="1631851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4000</TotalTime>
  <Words>1579</Words>
  <Application>Microsoft Office PowerPoint</Application>
  <PresentationFormat>On-screen Show (4:3)</PresentationFormat>
  <Paragraphs>267</Paragraphs>
  <Slides>22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Equation</vt:lpstr>
      <vt:lpstr>Frequency Capping in Online Advertising</vt:lpstr>
      <vt:lpstr>Outline</vt:lpstr>
      <vt:lpstr>Frequency Capping in Online Advertising</vt:lpstr>
      <vt:lpstr>Competitive Ratio</vt:lpstr>
      <vt:lpstr>Ad-Auctions Model</vt:lpstr>
      <vt:lpstr>Extended Model</vt:lpstr>
      <vt:lpstr>Our Frequency Capping Model</vt:lpstr>
      <vt:lpstr>Inherited Result</vt:lpstr>
      <vt:lpstr>Our Results</vt:lpstr>
      <vt:lpstr>The Reduction</vt:lpstr>
      <vt:lpstr>The Reduction (cont.)</vt:lpstr>
      <vt:lpstr>Identical Values Case</vt:lpstr>
      <vt:lpstr>Result for Identity Freq. Caps and Equal Demands</vt:lpstr>
      <vt:lpstr>Result for Identical Values</vt:lpstr>
      <vt:lpstr>Result for Identical Values (cont.)</vt:lpstr>
      <vt:lpstr>Result for Identical Values (cont.)</vt:lpstr>
      <vt:lpstr>General Case</vt:lpstr>
      <vt:lpstr>General Case (cont.)</vt:lpstr>
      <vt:lpstr>General Case (cont.)</vt:lpstr>
      <vt:lpstr>General Case (cont.)</vt:lpstr>
      <vt:lpstr>Open Problems</vt:lpstr>
      <vt:lpstr>Slide 22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Feldman Moran</dc:creator>
  <cp:lastModifiedBy>Feldman Moran</cp:lastModifiedBy>
  <cp:revision>452</cp:revision>
  <dcterms:created xsi:type="dcterms:W3CDTF">2009-11-07T08:14:49Z</dcterms:created>
  <dcterms:modified xsi:type="dcterms:W3CDTF">2011-07-23T05:08:25Z</dcterms:modified>
</cp:coreProperties>
</file>